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9" r:id="rId3"/>
    <p:sldId id="278" r:id="rId4"/>
    <p:sldId id="257" r:id="rId5"/>
    <p:sldId id="269" r:id="rId6"/>
    <p:sldId id="276" r:id="rId7"/>
    <p:sldId id="258" r:id="rId8"/>
    <p:sldId id="260" r:id="rId9"/>
    <p:sldId id="262" r:id="rId10"/>
    <p:sldId id="263" r:id="rId11"/>
    <p:sldId id="264" r:id="rId12"/>
    <p:sldId id="275" r:id="rId13"/>
    <p:sldId id="261" r:id="rId14"/>
    <p:sldId id="266" r:id="rId15"/>
    <p:sldId id="267" r:id="rId16"/>
    <p:sldId id="268" r:id="rId17"/>
    <p:sldId id="274" r:id="rId18"/>
    <p:sldId id="270" r:id="rId19"/>
    <p:sldId id="277" r:id="rId20"/>
    <p:sldId id="27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4E8E6"/>
    <a:srgbClr val="FFFFFF"/>
    <a:srgbClr val="CB1F4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p:scale>
          <a:sx n="80" d="100"/>
          <a:sy n="80" d="100"/>
        </p:scale>
        <p:origin x="-330" y="-1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ounded Rectangle 7"/>
          <p:cNvSpPr/>
          <p:nvPr/>
        </p:nvSpPr>
        <p:spPr>
          <a:xfrm>
            <a:off x="124491" y="104140"/>
            <a:ext cx="11948160" cy="6664960"/>
          </a:xfrm>
          <a:prstGeom prst="roundRect">
            <a:avLst>
              <a:gd name="adj" fmla="val 1735"/>
            </a:avLst>
          </a:prstGeom>
          <a:gradFill flip="none" rotWithShape="1">
            <a:gsLst>
              <a:gs pos="0">
                <a:srgbClr val="CB1F48">
                  <a:alpha val="56000"/>
                </a:srgbClr>
              </a:gs>
              <a:gs pos="50000">
                <a:srgbClr val="E4E8E6"/>
              </a:gs>
              <a:gs pos="100000">
                <a:srgbClr val="FFFFFF"/>
              </a:gs>
            </a:gsLst>
            <a:lin ang="16200000" scaled="1"/>
            <a:tileRect/>
          </a:gra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2441785" y="3695701"/>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2575178" y="38049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10993365" y="6245837"/>
            <a:ext cx="1016000" cy="457200"/>
          </a:xfrm>
        </p:spPr>
        <p:txBody>
          <a:bodyPr/>
          <a:lstStyle>
            <a:lvl1pPr algn="ctr">
              <a:defRPr sz="2800">
                <a:solidFill>
                  <a:schemeClr val="accent1">
                    <a:lumMod val="50000"/>
                  </a:schemeClr>
                </a:solidFill>
              </a:defRPr>
            </a:lvl1pPr>
          </a:lstStyle>
          <a:p>
            <a:fld id="{6D22F896-40B5-4ADD-8801-0D06FADFA095}" type="slidenum">
              <a:rPr lang="en-US" smtClean="0"/>
              <a:pPr/>
              <a:t>‹#›</a:t>
            </a:fld>
            <a:endParaRPr lang="en-US" dirty="0"/>
          </a:p>
        </p:txBody>
      </p:sp>
      <p:sp>
        <p:nvSpPr>
          <p:cNvPr id="11" name="Rectangle 10"/>
          <p:cNvSpPr/>
          <p:nvPr/>
        </p:nvSpPr>
        <p:spPr>
          <a:xfrm>
            <a:off x="2703629" y="5308577"/>
            <a:ext cx="9006888" cy="664367"/>
          </a:xfrm>
          <a:prstGeom prst="rect">
            <a:avLst/>
          </a:prstGeom>
          <a:solidFill>
            <a:srgbClr val="CB1F48"/>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2699826" y="3892539"/>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2838271" y="5401299"/>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2787471" y="3980133"/>
            <a:ext cx="88392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5/13/2015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9398103" y="395428"/>
            <a:ext cx="1980708"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5/13/2015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5/13/2015</a:t>
            </a:fld>
            <a:endParaRPr lang="en-US" dirty="0"/>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5/13/2015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5/13/2015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pPr/>
              <a:t>5/13/2015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48A87A34-81AB-432B-8DAE-1953F412C126}" type="datetimeFigureOut">
              <a:rPr lang="en-US" smtClean="0"/>
              <a:pPr/>
              <a:t>5/13/2015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5/13/2015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5/13/2015</a:t>
            </a:fld>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48A87A34-81AB-432B-8DAE-1953F412C126}" type="datetimeFigureOut">
              <a:rPr lang="en-US" smtClean="0"/>
              <a:pPr/>
              <a:t>5/13/2015</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6D22F896-40B5-4ADD-8801-0D06FADFA095}" type="slidenum">
              <a:rPr lang="en-US" smtClean="0"/>
              <a:pPr/>
              <a:t>‹#›</a:t>
            </a:fld>
            <a:endParaRPr lang="en-US" dirty="0"/>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pic>
        <p:nvPicPr>
          <p:cNvPr id="2050" name="Picture 2"/>
          <p:cNvPicPr>
            <a:picLocks noChangeAspect="1" noChangeArrowheads="1"/>
          </p:cNvPicPr>
          <p:nvPr userDrawn="1"/>
        </p:nvPicPr>
        <p:blipFill>
          <a:blip r:embed="rId13">
            <a:extLst>
              <a:ext uri="{28A0092B-C50C-407E-A947-70E740481C1C}">
                <a14:useLocalDpi xmlns:a14="http://schemas.microsoft.com/office/drawing/2010/main" xmlns="" val="0"/>
              </a:ext>
            </a:extLst>
          </a:blip>
          <a:srcRect/>
          <a:stretch>
            <a:fillRect/>
          </a:stretch>
        </p:blipFill>
        <p:spPr bwMode="auto">
          <a:xfrm>
            <a:off x="8963612" y="455905"/>
            <a:ext cx="2733675" cy="9525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3" name="Picture 2"/>
          <p:cNvPicPr>
            <a:picLocks noChangeAspect="1" noChangeArrowheads="1"/>
          </p:cNvPicPr>
          <p:nvPr userDrawn="1"/>
        </p:nvPicPr>
        <p:blipFill>
          <a:blip r:embed="rId14">
            <a:extLst>
              <a:ext uri="{28A0092B-C50C-407E-A947-70E740481C1C}">
                <a14:useLocalDpi xmlns:a14="http://schemas.microsoft.com/office/drawing/2010/main" xmlns="" val="0"/>
              </a:ext>
            </a:extLst>
          </a:blip>
          <a:srcRect/>
          <a:stretch>
            <a:fillRect/>
          </a:stretch>
        </p:blipFill>
        <p:spPr bwMode="auto">
          <a:xfrm rot="5400000">
            <a:off x="5717382" y="408782"/>
            <a:ext cx="771525" cy="1194911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flickr.com/photos/29890539@N07/4648496819/sizes/m/in/photostrea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46185" y="268165"/>
            <a:ext cx="11694356" cy="3295650"/>
          </a:xfrm>
          <a:prstGeom prst="rect">
            <a:avLst/>
          </a:prstGeom>
          <a:noFill/>
          <a:ln>
            <a:noFill/>
          </a:ln>
          <a:effectLst>
            <a:glow rad="127000">
              <a:schemeClr val="accent1">
                <a:alpha val="26000"/>
              </a:schemeClr>
            </a:glow>
            <a:outerShdw blurRad="50800" dist="50800" dir="5400000" algn="ctr" rotWithShape="0">
              <a:srgbClr val="000000"/>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3" name="Subtitle 2"/>
          <p:cNvSpPr>
            <a:spLocks noGrp="1"/>
          </p:cNvSpPr>
          <p:nvPr>
            <p:ph type="subTitle" idx="1"/>
          </p:nvPr>
        </p:nvSpPr>
        <p:spPr>
          <a:xfrm>
            <a:off x="9213499" y="5941540"/>
            <a:ext cx="2875004" cy="916460"/>
          </a:xfrm>
        </p:spPr>
        <p:txBody>
          <a:bodyPr>
            <a:normAutofit/>
          </a:bodyPr>
          <a:lstStyle/>
          <a:p>
            <a:pPr algn="ctr"/>
            <a:endParaRPr lang="en-US" dirty="0" smtClean="0"/>
          </a:p>
          <a:p>
            <a:pPr algn="r"/>
            <a:r>
              <a:rPr lang="en-US" sz="1200" dirty="0" smtClean="0">
                <a:solidFill>
                  <a:schemeClr val="tx1"/>
                </a:solidFill>
                <a:effectLst>
                  <a:outerShdw blurRad="38100" dist="38100" dir="2700000" algn="tl">
                    <a:srgbClr val="000000">
                      <a:alpha val="43137"/>
                    </a:srgbClr>
                  </a:outerShdw>
                </a:effectLst>
              </a:rPr>
              <a:t>A. Rahman Khan, Ph.D.</a:t>
            </a:r>
            <a:endParaRPr lang="en-US" sz="1200" dirty="0">
              <a:solidFill>
                <a:schemeClr val="tx1"/>
              </a:solidFill>
              <a:effectLst>
                <a:outerShdw blurRad="38100" dist="38100" dir="2700000" algn="tl">
                  <a:srgbClr val="000000">
                    <a:alpha val="43137"/>
                  </a:srgbClr>
                </a:outerShdw>
              </a:effectLst>
            </a:endParaRPr>
          </a:p>
          <a:p>
            <a:pPr algn="ctr"/>
            <a:endParaRPr lang="en-US" dirty="0"/>
          </a:p>
        </p:txBody>
      </p:sp>
      <p:sp>
        <p:nvSpPr>
          <p:cNvPr id="4" name="TextBox 3"/>
          <p:cNvSpPr txBox="1"/>
          <p:nvPr/>
        </p:nvSpPr>
        <p:spPr>
          <a:xfrm>
            <a:off x="2885215" y="4170622"/>
            <a:ext cx="8587921" cy="830997"/>
          </a:xfrm>
          <a:prstGeom prst="rect">
            <a:avLst/>
          </a:prstGeom>
          <a:noFill/>
        </p:spPr>
        <p:txBody>
          <a:bodyPr wrap="square" rtlCol="0">
            <a:spAutoFit/>
          </a:bodyPr>
          <a:lstStyle/>
          <a:p>
            <a:r>
              <a:rPr lang="en-US" sz="4800" dirty="0" smtClean="0"/>
              <a:t>Handbook for Khateebs</a:t>
            </a:r>
            <a:endParaRPr lang="en-US" sz="4800" dirty="0"/>
          </a:p>
        </p:txBody>
      </p:sp>
      <p:sp>
        <p:nvSpPr>
          <p:cNvPr id="10" name="Rectangle 17"/>
          <p:cNvSpPr>
            <a:spLocks noChangeArrowheads="1"/>
          </p:cNvSpPr>
          <p:nvPr/>
        </p:nvSpPr>
        <p:spPr bwMode="auto">
          <a:xfrm>
            <a:off x="191286" y="5217045"/>
            <a:ext cx="458717" cy="510527"/>
          </a:xfrm>
          <a:prstGeom prst="rect">
            <a:avLst/>
          </a:prstGeom>
          <a:solidFill>
            <a:srgbClr val="CB1F48">
              <a:alpha val="57000"/>
            </a:srgbClr>
          </a:solidFill>
          <a:ln>
            <a:noFill/>
          </a:ln>
          <a:effectLst>
            <a:reflection blurRad="6350" stA="52000" endA="300" endPos="35000" dir="5400000" sy="-100000" algn="bl" rotWithShape="0"/>
          </a:effectLst>
        </p:spPr>
        <p:txBody>
          <a:bodyPr/>
          <a:lstStyle/>
          <a:p>
            <a:endParaRPr lang="en-US" sz="2400" dirty="0">
              <a:latin typeface="Times New Roman" pitchFamily="18" charset="0"/>
            </a:endParaRPr>
          </a:p>
        </p:txBody>
      </p:sp>
      <p:sp>
        <p:nvSpPr>
          <p:cNvPr id="14" name="Rectangle 21"/>
          <p:cNvSpPr>
            <a:spLocks noChangeArrowheads="1"/>
          </p:cNvSpPr>
          <p:nvPr/>
        </p:nvSpPr>
        <p:spPr bwMode="auto">
          <a:xfrm>
            <a:off x="642421" y="4702726"/>
            <a:ext cx="466299" cy="511791"/>
          </a:xfrm>
          <a:prstGeom prst="rect">
            <a:avLst/>
          </a:prstGeom>
          <a:solidFill>
            <a:srgbClr val="CB1F48">
              <a:alpha val="15000"/>
            </a:srgbClr>
          </a:solidFill>
          <a:ln>
            <a:noFill/>
          </a:ln>
          <a:effectLst>
            <a:reflection blurRad="6350" stA="52000" endA="300" endPos="35000" dir="5400000" sy="-100000" algn="bl" rotWithShape="0"/>
          </a:effectLst>
        </p:spPr>
        <p:txBody>
          <a:bodyPr/>
          <a:lstStyle/>
          <a:p>
            <a:endParaRPr lang="en-US" sz="2400" dirty="0">
              <a:latin typeface="Times New Roman" pitchFamily="18" charset="0"/>
            </a:endParaRPr>
          </a:p>
        </p:txBody>
      </p:sp>
      <p:sp>
        <p:nvSpPr>
          <p:cNvPr id="17" name="Rectangle 24"/>
          <p:cNvSpPr>
            <a:spLocks noChangeArrowheads="1"/>
          </p:cNvSpPr>
          <p:nvPr/>
        </p:nvSpPr>
        <p:spPr bwMode="auto">
          <a:xfrm>
            <a:off x="1115038" y="6240627"/>
            <a:ext cx="457453" cy="504208"/>
          </a:xfrm>
          <a:prstGeom prst="rect">
            <a:avLst/>
          </a:prstGeom>
          <a:solidFill>
            <a:srgbClr val="CB1F48">
              <a:alpha val="57000"/>
            </a:srgbClr>
          </a:solidFill>
          <a:ln>
            <a:noFill/>
          </a:ln>
          <a:effectLst>
            <a:reflection blurRad="6350" stA="52000" endA="300" endPos="35000" dir="5400000" sy="-100000" algn="bl" rotWithShape="0"/>
          </a:effectLst>
        </p:spPr>
        <p:txBody>
          <a:bodyPr/>
          <a:lstStyle/>
          <a:p>
            <a:endParaRPr lang="en-US" sz="2400" dirty="0">
              <a:latin typeface="Times New Roman" pitchFamily="18" charset="0"/>
            </a:endParaRPr>
          </a:p>
        </p:txBody>
      </p:sp>
      <p:sp>
        <p:nvSpPr>
          <p:cNvPr id="19" name="Rectangle 26"/>
          <p:cNvSpPr>
            <a:spLocks noChangeArrowheads="1"/>
          </p:cNvSpPr>
          <p:nvPr/>
        </p:nvSpPr>
        <p:spPr bwMode="auto">
          <a:xfrm>
            <a:off x="650003" y="5727572"/>
            <a:ext cx="465035" cy="513055"/>
          </a:xfrm>
          <a:prstGeom prst="rect">
            <a:avLst/>
          </a:prstGeom>
          <a:solidFill>
            <a:srgbClr val="CB1F48">
              <a:alpha val="57000"/>
            </a:srgbClr>
          </a:solidFill>
          <a:ln>
            <a:noFill/>
          </a:ln>
          <a:effectLst>
            <a:reflection blurRad="6350" stA="52000" endA="300" endPos="35000" dir="5400000" sy="-100000" algn="bl" rotWithShape="0"/>
          </a:effectLst>
        </p:spPr>
        <p:txBody>
          <a:bodyPr/>
          <a:lstStyle/>
          <a:p>
            <a:endParaRPr lang="en-US" sz="2400" dirty="0">
              <a:latin typeface="Times New Roman" pitchFamily="18" charset="0"/>
            </a:endParaRPr>
          </a:p>
        </p:txBody>
      </p:sp>
      <p:sp>
        <p:nvSpPr>
          <p:cNvPr id="20" name="Rectangle 27"/>
          <p:cNvSpPr>
            <a:spLocks noChangeArrowheads="1"/>
          </p:cNvSpPr>
          <p:nvPr/>
        </p:nvSpPr>
        <p:spPr bwMode="auto">
          <a:xfrm>
            <a:off x="183704" y="6197664"/>
            <a:ext cx="458717" cy="513055"/>
          </a:xfrm>
          <a:prstGeom prst="rect">
            <a:avLst/>
          </a:prstGeom>
          <a:solidFill>
            <a:srgbClr val="CB1F48"/>
          </a:solidFill>
          <a:ln>
            <a:noFill/>
          </a:ln>
          <a:effectLst>
            <a:reflection blurRad="6350" stA="52000" endA="300" endPos="35000" dir="5400000" sy="-100000" algn="bl" rotWithShape="0"/>
          </a:effectLst>
        </p:spPr>
        <p:txBody>
          <a:bodyPr/>
          <a:lstStyle/>
          <a:p>
            <a:endParaRPr lang="en-US" sz="2400" dirty="0">
              <a:latin typeface="Times New Roman" pitchFamily="18" charset="0"/>
            </a:endParaRPr>
          </a:p>
        </p:txBody>
      </p:sp>
      <p:sp>
        <p:nvSpPr>
          <p:cNvPr id="21" name="Rectangle 21"/>
          <p:cNvSpPr>
            <a:spLocks noChangeArrowheads="1"/>
          </p:cNvSpPr>
          <p:nvPr/>
        </p:nvSpPr>
        <p:spPr bwMode="auto">
          <a:xfrm>
            <a:off x="176122" y="4154977"/>
            <a:ext cx="466299" cy="511791"/>
          </a:xfrm>
          <a:prstGeom prst="rect">
            <a:avLst/>
          </a:prstGeom>
          <a:solidFill>
            <a:srgbClr val="CB1F48">
              <a:alpha val="15000"/>
            </a:srgbClr>
          </a:solidFill>
          <a:ln>
            <a:noFill/>
          </a:ln>
          <a:effectLst>
            <a:reflection blurRad="6350" stA="52000" endA="300" endPos="35000" dir="5400000" sy="-100000" algn="bl" rotWithShape="0"/>
          </a:effectLst>
        </p:spPr>
        <p:txBody>
          <a:bodyPr/>
          <a:lstStyle/>
          <a:p>
            <a:endParaRPr lang="en-US" sz="2400" dirty="0">
              <a:latin typeface="Times New Roman" pitchFamily="18" charset="0"/>
            </a:endParaRPr>
          </a:p>
        </p:txBody>
      </p:sp>
      <p:sp>
        <p:nvSpPr>
          <p:cNvPr id="22" name="Rectangle 21"/>
          <p:cNvSpPr>
            <a:spLocks noChangeArrowheads="1"/>
          </p:cNvSpPr>
          <p:nvPr/>
        </p:nvSpPr>
        <p:spPr bwMode="auto">
          <a:xfrm>
            <a:off x="1101148" y="5236854"/>
            <a:ext cx="466299" cy="511791"/>
          </a:xfrm>
          <a:prstGeom prst="rect">
            <a:avLst/>
          </a:prstGeom>
          <a:solidFill>
            <a:srgbClr val="CB1F48">
              <a:alpha val="15000"/>
            </a:srgbClr>
          </a:solidFill>
          <a:ln>
            <a:noFill/>
          </a:ln>
          <a:effectLst>
            <a:reflection blurRad="6350" stA="52000" endA="300" endPos="35000" dir="5400000" sy="-100000" algn="bl" rotWithShape="0"/>
          </a:effectLst>
        </p:spPr>
        <p:txBody>
          <a:bodyPr/>
          <a:lstStyle/>
          <a:p>
            <a:endParaRPr lang="en-US" sz="2400" dirty="0">
              <a:latin typeface="Times New Roman" pitchFamily="18" charset="0"/>
            </a:endParaRPr>
          </a:p>
        </p:txBody>
      </p:sp>
      <p:sp>
        <p:nvSpPr>
          <p:cNvPr id="23" name="Rectangle 21"/>
          <p:cNvSpPr>
            <a:spLocks noChangeArrowheads="1"/>
          </p:cNvSpPr>
          <p:nvPr/>
        </p:nvSpPr>
        <p:spPr bwMode="auto">
          <a:xfrm>
            <a:off x="1586507" y="5761524"/>
            <a:ext cx="466299" cy="511791"/>
          </a:xfrm>
          <a:prstGeom prst="rect">
            <a:avLst/>
          </a:prstGeom>
          <a:solidFill>
            <a:srgbClr val="CB1F48">
              <a:alpha val="15000"/>
            </a:srgbClr>
          </a:solidFill>
          <a:ln>
            <a:noFill/>
          </a:ln>
          <a:effectLst>
            <a:reflection blurRad="6350" stA="52000" endA="300" endPos="35000" dir="5400000" sy="-100000" algn="bl" rotWithShape="0"/>
          </a:effectLst>
        </p:spPr>
        <p:txBody>
          <a:bodyPr/>
          <a:lstStyle/>
          <a:p>
            <a:endParaRPr lang="en-US" sz="2400" dirty="0">
              <a:latin typeface="Times New Roman" pitchFamily="18" charset="0"/>
            </a:endParaRPr>
          </a:p>
        </p:txBody>
      </p:sp>
      <p:sp>
        <p:nvSpPr>
          <p:cNvPr id="24" name="Rectangle 21"/>
          <p:cNvSpPr>
            <a:spLocks noChangeArrowheads="1"/>
          </p:cNvSpPr>
          <p:nvPr/>
        </p:nvSpPr>
        <p:spPr bwMode="auto">
          <a:xfrm>
            <a:off x="2052806" y="6264432"/>
            <a:ext cx="466299" cy="511791"/>
          </a:xfrm>
          <a:prstGeom prst="rect">
            <a:avLst/>
          </a:prstGeom>
          <a:solidFill>
            <a:srgbClr val="CB1F48">
              <a:alpha val="15000"/>
            </a:srgbClr>
          </a:solidFill>
          <a:ln>
            <a:noFill/>
          </a:ln>
          <a:effectLst>
            <a:reflection blurRad="6350" stA="52000" endA="300" endPos="35000" dir="5400000" sy="-100000" algn="bl" rotWithShape="0"/>
          </a:effectLst>
        </p:spPr>
        <p:txBody>
          <a:bodyPr/>
          <a:lstStyle/>
          <a:p>
            <a:endParaRPr lang="en-US" sz="2400" dirty="0">
              <a:latin typeface="Times New Roman" pitchFamily="18"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rot="5400000">
            <a:off x="5764342" y="-3961962"/>
            <a:ext cx="928565" cy="1171975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9224646" y="1439740"/>
            <a:ext cx="2733675" cy="92246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7085835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063" y="248846"/>
            <a:ext cx="9905529" cy="988541"/>
          </a:xfrm>
        </p:spPr>
        <p:txBody>
          <a:bodyPr>
            <a:noAutofit/>
          </a:bodyPr>
          <a:lstStyle/>
          <a:p>
            <a:r>
              <a:rPr lang="en-US" dirty="0"/>
              <a:t> “The </a:t>
            </a:r>
            <a:r>
              <a:rPr lang="en-US" dirty="0" smtClean="0"/>
              <a:t>message: Khutbah”</a:t>
            </a:r>
            <a:endParaRPr lang="en-US" dirty="0"/>
          </a:p>
        </p:txBody>
      </p:sp>
      <p:sp>
        <p:nvSpPr>
          <p:cNvPr id="3" name="Content Placeholder 2"/>
          <p:cNvSpPr>
            <a:spLocks noGrp="1"/>
          </p:cNvSpPr>
          <p:nvPr>
            <p:ph idx="1"/>
          </p:nvPr>
        </p:nvSpPr>
        <p:spPr>
          <a:xfrm>
            <a:off x="443219" y="1662545"/>
            <a:ext cx="11360854" cy="4769428"/>
          </a:xfrm>
        </p:spPr>
        <p:txBody>
          <a:bodyPr>
            <a:normAutofit/>
          </a:bodyPr>
          <a:lstStyle/>
          <a:p>
            <a:r>
              <a:rPr lang="en-US" sz="2000" b="1" dirty="0" smtClean="0">
                <a:solidFill>
                  <a:schemeClr val="tx1"/>
                </a:solidFill>
              </a:rPr>
              <a:t>Announce </a:t>
            </a:r>
            <a:r>
              <a:rPr lang="en-US" sz="2000" b="1" dirty="0">
                <a:solidFill>
                  <a:schemeClr val="tx1"/>
                </a:solidFill>
              </a:rPr>
              <a:t>the Topic/Theme </a:t>
            </a:r>
            <a:r>
              <a:rPr lang="en-US" sz="2000" dirty="0">
                <a:solidFill>
                  <a:schemeClr val="tx1"/>
                </a:solidFill>
              </a:rPr>
              <a:t>of the Talk ?….  throughout the Khutbah keep  repeating the topic </a:t>
            </a:r>
            <a:r>
              <a:rPr lang="en-US" sz="2000" dirty="0" smtClean="0">
                <a:solidFill>
                  <a:schemeClr val="tx1"/>
                </a:solidFill>
              </a:rPr>
              <a:t>&lt; ‘Hammer it’ &gt; so </a:t>
            </a:r>
            <a:r>
              <a:rPr lang="en-US" sz="2000" dirty="0">
                <a:solidFill>
                  <a:schemeClr val="tx1"/>
                </a:solidFill>
              </a:rPr>
              <a:t>that the audience remembers the Topic … </a:t>
            </a:r>
            <a:r>
              <a:rPr lang="en-US" sz="2000" dirty="0" smtClean="0">
                <a:solidFill>
                  <a:schemeClr val="tx1"/>
                </a:solidFill>
              </a:rPr>
              <a:t>When possible, use </a:t>
            </a:r>
            <a:r>
              <a:rPr lang="en-US" sz="2000" dirty="0">
                <a:solidFill>
                  <a:schemeClr val="tx1"/>
                </a:solidFill>
              </a:rPr>
              <a:t>the TV screens to announce the talk &amp; </a:t>
            </a:r>
            <a:r>
              <a:rPr lang="en-US" sz="2000" dirty="0" smtClean="0">
                <a:solidFill>
                  <a:schemeClr val="tx1"/>
                </a:solidFill>
              </a:rPr>
              <a:t>references </a:t>
            </a:r>
            <a:r>
              <a:rPr lang="en-US" sz="2000" dirty="0">
                <a:solidFill>
                  <a:schemeClr val="tx1"/>
                </a:solidFill>
              </a:rPr>
              <a:t>&lt;Chapter/Verses</a:t>
            </a:r>
            <a:r>
              <a:rPr lang="en-US" sz="2000" dirty="0" smtClean="0">
                <a:solidFill>
                  <a:schemeClr val="tx1"/>
                </a:solidFill>
              </a:rPr>
              <a:t>&gt; from </a:t>
            </a:r>
            <a:r>
              <a:rPr lang="en-US" sz="2000" dirty="0">
                <a:solidFill>
                  <a:schemeClr val="tx1"/>
                </a:solidFill>
              </a:rPr>
              <a:t>Quran and </a:t>
            </a:r>
            <a:r>
              <a:rPr lang="en-US" sz="2000" dirty="0" smtClean="0">
                <a:solidFill>
                  <a:schemeClr val="tx1"/>
                </a:solidFill>
              </a:rPr>
              <a:t>Hadith that you will discuss</a:t>
            </a:r>
            <a:endParaRPr lang="en-US" sz="2000" dirty="0">
              <a:solidFill>
                <a:schemeClr val="tx1"/>
              </a:solidFill>
            </a:endParaRPr>
          </a:p>
          <a:p>
            <a:r>
              <a:rPr lang="en-US" sz="2000" b="1" dirty="0">
                <a:solidFill>
                  <a:schemeClr val="tx1"/>
                </a:solidFill>
              </a:rPr>
              <a:t>Enunciate Clearly </a:t>
            </a:r>
            <a:r>
              <a:rPr lang="en-US" sz="2000" dirty="0">
                <a:solidFill>
                  <a:schemeClr val="tx1"/>
                </a:solidFill>
              </a:rPr>
              <a:t>… you </a:t>
            </a:r>
            <a:r>
              <a:rPr lang="en-US" sz="2000" dirty="0" smtClean="0">
                <a:solidFill>
                  <a:schemeClr val="tx1"/>
                </a:solidFill>
              </a:rPr>
              <a:t>likely </a:t>
            </a:r>
            <a:r>
              <a:rPr lang="en-US" sz="2000" i="1" dirty="0" smtClean="0">
                <a:solidFill>
                  <a:schemeClr val="tx1"/>
                </a:solidFill>
              </a:rPr>
              <a:t>will</a:t>
            </a:r>
            <a:r>
              <a:rPr lang="en-US" sz="2000" dirty="0" smtClean="0">
                <a:solidFill>
                  <a:schemeClr val="tx1"/>
                </a:solidFill>
              </a:rPr>
              <a:t> </a:t>
            </a:r>
            <a:r>
              <a:rPr lang="en-US" sz="2000" dirty="0">
                <a:solidFill>
                  <a:schemeClr val="tx1"/>
                </a:solidFill>
              </a:rPr>
              <a:t>loose your audience if  you adhere to “native” accents that may be difficult to understand </a:t>
            </a:r>
            <a:r>
              <a:rPr lang="en-US" sz="2000" dirty="0" smtClean="0">
                <a:solidFill>
                  <a:schemeClr val="tx1"/>
                </a:solidFill>
              </a:rPr>
              <a:t>by </a:t>
            </a:r>
            <a:r>
              <a:rPr lang="en-US" sz="2000" dirty="0">
                <a:solidFill>
                  <a:schemeClr val="tx1"/>
                </a:solidFill>
              </a:rPr>
              <a:t>the </a:t>
            </a:r>
            <a:r>
              <a:rPr lang="en-US" sz="2000" dirty="0" smtClean="0">
                <a:solidFill>
                  <a:schemeClr val="tx1"/>
                </a:solidFill>
              </a:rPr>
              <a:t>“International</a:t>
            </a:r>
            <a:r>
              <a:rPr lang="en-US" sz="2000" dirty="0">
                <a:solidFill>
                  <a:schemeClr val="tx1"/>
                </a:solidFill>
              </a:rPr>
              <a:t>” receivers</a:t>
            </a:r>
          </a:p>
          <a:p>
            <a:r>
              <a:rPr lang="en-US" sz="2000" b="1" dirty="0">
                <a:solidFill>
                  <a:schemeClr val="tx1"/>
                </a:solidFill>
              </a:rPr>
              <a:t>Speak Slowly &amp;</a:t>
            </a:r>
            <a:r>
              <a:rPr lang="en-US" sz="2000" b="1" dirty="0" smtClean="0">
                <a:solidFill>
                  <a:schemeClr val="tx1"/>
                </a:solidFill>
              </a:rPr>
              <a:t> </a:t>
            </a:r>
            <a:r>
              <a:rPr lang="en-US" sz="2000" b="1" dirty="0">
                <a:solidFill>
                  <a:schemeClr val="tx1"/>
                </a:solidFill>
              </a:rPr>
              <a:t>Loudly </a:t>
            </a:r>
            <a:r>
              <a:rPr lang="en-US" sz="2000" dirty="0">
                <a:solidFill>
                  <a:schemeClr val="tx1"/>
                </a:solidFill>
              </a:rPr>
              <a:t>… you may share a few points BUT </a:t>
            </a:r>
            <a:r>
              <a:rPr lang="en-US" sz="2000" dirty="0" smtClean="0">
                <a:solidFill>
                  <a:schemeClr val="tx1"/>
                </a:solidFill>
              </a:rPr>
              <a:t>ensure that these </a:t>
            </a:r>
            <a:r>
              <a:rPr lang="en-US" sz="2000" dirty="0">
                <a:solidFill>
                  <a:schemeClr val="tx1"/>
                </a:solidFill>
              </a:rPr>
              <a:t>points will be </a:t>
            </a:r>
            <a:r>
              <a:rPr lang="en-US" sz="2000" dirty="0" smtClean="0">
                <a:solidFill>
                  <a:schemeClr val="tx1"/>
                </a:solidFill>
              </a:rPr>
              <a:t>remembered by your repeating as often as possible</a:t>
            </a:r>
            <a:endParaRPr lang="en-US" sz="2000" dirty="0">
              <a:solidFill>
                <a:schemeClr val="tx1"/>
              </a:solidFill>
            </a:endParaRPr>
          </a:p>
          <a:p>
            <a:r>
              <a:rPr lang="en-US" sz="2000" dirty="0">
                <a:solidFill>
                  <a:schemeClr val="tx1"/>
                </a:solidFill>
              </a:rPr>
              <a:t> </a:t>
            </a:r>
            <a:r>
              <a:rPr lang="en-US" sz="2000" b="1" dirty="0" smtClean="0">
                <a:solidFill>
                  <a:schemeClr val="tx1"/>
                </a:solidFill>
              </a:rPr>
              <a:t>Fluctuate </a:t>
            </a:r>
            <a:r>
              <a:rPr lang="en-US" sz="2000" b="1" dirty="0">
                <a:solidFill>
                  <a:schemeClr val="tx1"/>
                </a:solidFill>
              </a:rPr>
              <a:t>your speech </a:t>
            </a:r>
            <a:r>
              <a:rPr lang="en-US" sz="2000" dirty="0">
                <a:solidFill>
                  <a:schemeClr val="tx1"/>
                </a:solidFill>
              </a:rPr>
              <a:t>to </a:t>
            </a:r>
            <a:r>
              <a:rPr lang="en-US" sz="2000" dirty="0" smtClean="0">
                <a:solidFill>
                  <a:schemeClr val="tx1"/>
                </a:solidFill>
              </a:rPr>
              <a:t>emphasize when necessary </a:t>
            </a:r>
            <a:r>
              <a:rPr lang="en-US" sz="2000" dirty="0">
                <a:solidFill>
                  <a:schemeClr val="tx1"/>
                </a:solidFill>
              </a:rPr>
              <a:t>… avoid becoming emotional  &amp; speaking in a “high-pitched” voice </a:t>
            </a:r>
          </a:p>
          <a:p>
            <a:r>
              <a:rPr lang="en-US" sz="2000" dirty="0">
                <a:solidFill>
                  <a:schemeClr val="tx1"/>
                </a:solidFill>
              </a:rPr>
              <a:t> </a:t>
            </a:r>
            <a:r>
              <a:rPr lang="en-US" sz="2000" b="1" dirty="0">
                <a:solidFill>
                  <a:schemeClr val="tx1"/>
                </a:solidFill>
              </a:rPr>
              <a:t>“Ground the concept”… </a:t>
            </a:r>
            <a:r>
              <a:rPr lang="en-US" sz="2000" dirty="0">
                <a:solidFill>
                  <a:schemeClr val="tx1"/>
                </a:solidFill>
              </a:rPr>
              <a:t>give examples </a:t>
            </a:r>
            <a:r>
              <a:rPr lang="en-US" sz="2000" dirty="0" smtClean="0">
                <a:solidFill>
                  <a:schemeClr val="tx1"/>
                </a:solidFill>
              </a:rPr>
              <a:t>that </a:t>
            </a:r>
            <a:r>
              <a:rPr lang="en-US" sz="2000" dirty="0">
                <a:solidFill>
                  <a:schemeClr val="tx1"/>
                </a:solidFill>
              </a:rPr>
              <a:t>the young </a:t>
            </a:r>
            <a:r>
              <a:rPr lang="en-US" sz="2000" dirty="0" smtClean="0">
                <a:solidFill>
                  <a:schemeClr val="tx1"/>
                </a:solidFill>
              </a:rPr>
              <a:t>and old</a:t>
            </a:r>
            <a:r>
              <a:rPr lang="en-US" sz="2000" dirty="0">
                <a:solidFill>
                  <a:schemeClr val="tx1"/>
                </a:solidFill>
              </a:rPr>
              <a:t>, the native or the immigrant, the formally educated and the un-educated, the taxi driver or the trauma nurse … can </a:t>
            </a:r>
            <a:r>
              <a:rPr lang="en-US" sz="2000" dirty="0" smtClean="0">
                <a:solidFill>
                  <a:schemeClr val="tx1"/>
                </a:solidFill>
              </a:rPr>
              <a:t>all relate </a:t>
            </a:r>
            <a:r>
              <a:rPr lang="en-US" sz="2000" dirty="0">
                <a:solidFill>
                  <a:schemeClr val="tx1"/>
                </a:solidFill>
              </a:rPr>
              <a:t>to and understand Your Message </a:t>
            </a:r>
            <a:r>
              <a:rPr lang="en-US" sz="2000" dirty="0" smtClean="0">
                <a:solidFill>
                  <a:schemeClr val="tx1"/>
                </a:solidFill>
              </a:rPr>
              <a:t>… repeat key points often</a:t>
            </a:r>
            <a:endParaRPr lang="en-US" sz="2000" dirty="0">
              <a:solidFill>
                <a:schemeClr val="tx1"/>
              </a:solidFill>
            </a:endParaRPr>
          </a:p>
        </p:txBody>
      </p:sp>
    </p:spTree>
    <p:extLst>
      <p:ext uri="{BB962C8B-B14F-4D97-AF65-F5344CB8AC3E}">
        <p14:creationId xmlns:p14="http://schemas.microsoft.com/office/powerpoint/2010/main" xmlns="" val="1574125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105" y="417328"/>
            <a:ext cx="9905998" cy="1062001"/>
          </a:xfrm>
        </p:spPr>
        <p:txBody>
          <a:bodyPr>
            <a:normAutofit/>
          </a:bodyPr>
          <a:lstStyle/>
          <a:p>
            <a:r>
              <a:rPr lang="en-US" dirty="0" smtClean="0"/>
              <a:t>The SALAAT</a:t>
            </a:r>
            <a:endParaRPr lang="en-US" dirty="0"/>
          </a:p>
        </p:txBody>
      </p:sp>
      <p:sp>
        <p:nvSpPr>
          <p:cNvPr id="3" name="Content Placeholder 2"/>
          <p:cNvSpPr>
            <a:spLocks noGrp="1"/>
          </p:cNvSpPr>
          <p:nvPr>
            <p:ph idx="1"/>
          </p:nvPr>
        </p:nvSpPr>
        <p:spPr>
          <a:xfrm>
            <a:off x="176646" y="2087236"/>
            <a:ext cx="11887199" cy="3385196"/>
          </a:xfrm>
        </p:spPr>
        <p:txBody>
          <a:bodyPr>
            <a:normAutofit/>
          </a:bodyPr>
          <a:lstStyle/>
          <a:p>
            <a:r>
              <a:rPr lang="en-US" dirty="0" smtClean="0">
                <a:solidFill>
                  <a:schemeClr val="tx1"/>
                </a:solidFill>
              </a:rPr>
              <a:t>Increase </a:t>
            </a:r>
            <a:r>
              <a:rPr lang="en-US" dirty="0">
                <a:solidFill>
                  <a:schemeClr val="tx1"/>
                </a:solidFill>
              </a:rPr>
              <a:t>the Khuso … remind the audience to focus </a:t>
            </a:r>
            <a:r>
              <a:rPr lang="en-US" dirty="0" smtClean="0">
                <a:solidFill>
                  <a:schemeClr val="tx1"/>
                </a:solidFill>
              </a:rPr>
              <a:t>their attention and pray 	as </a:t>
            </a:r>
            <a:r>
              <a:rPr lang="en-US" dirty="0">
                <a:solidFill>
                  <a:schemeClr val="tx1"/>
                </a:solidFill>
              </a:rPr>
              <a:t>if it may be their last prayer</a:t>
            </a:r>
          </a:p>
          <a:p>
            <a:r>
              <a:rPr lang="en-US" dirty="0" smtClean="0">
                <a:solidFill>
                  <a:schemeClr val="tx1"/>
                </a:solidFill>
              </a:rPr>
              <a:t>Use short </a:t>
            </a:r>
            <a:r>
              <a:rPr lang="en-US" dirty="0">
                <a:solidFill>
                  <a:schemeClr val="tx1"/>
                </a:solidFill>
              </a:rPr>
              <a:t>Suras </a:t>
            </a:r>
            <a:r>
              <a:rPr lang="en-US" dirty="0" smtClean="0">
                <a:solidFill>
                  <a:schemeClr val="tx1"/>
                </a:solidFill>
              </a:rPr>
              <a:t>familiar to most… </a:t>
            </a:r>
            <a:r>
              <a:rPr lang="en-US" dirty="0">
                <a:solidFill>
                  <a:schemeClr val="tx1"/>
                </a:solidFill>
              </a:rPr>
              <a:t>audience will also </a:t>
            </a:r>
            <a:r>
              <a:rPr lang="en-US" dirty="0" smtClean="0">
                <a:solidFill>
                  <a:schemeClr val="tx1"/>
                </a:solidFill>
              </a:rPr>
              <a:t>silently recite </a:t>
            </a:r>
            <a:r>
              <a:rPr lang="en-US" dirty="0">
                <a:solidFill>
                  <a:schemeClr val="tx1"/>
                </a:solidFill>
              </a:rPr>
              <a:t>with you </a:t>
            </a:r>
            <a:r>
              <a:rPr lang="en-US" dirty="0" smtClean="0">
                <a:solidFill>
                  <a:schemeClr val="tx1"/>
                </a:solidFill>
              </a:rPr>
              <a:t>	and learn </a:t>
            </a:r>
            <a:r>
              <a:rPr lang="en-US" dirty="0">
                <a:solidFill>
                  <a:schemeClr val="tx1"/>
                </a:solidFill>
              </a:rPr>
              <a:t>some Tajweed from </a:t>
            </a:r>
            <a:r>
              <a:rPr lang="en-US" dirty="0" smtClean="0">
                <a:solidFill>
                  <a:schemeClr val="tx1"/>
                </a:solidFill>
              </a:rPr>
              <a:t>you  </a:t>
            </a:r>
            <a:endParaRPr lang="en-US" dirty="0">
              <a:solidFill>
                <a:schemeClr val="tx1"/>
              </a:solidFill>
            </a:endParaRPr>
          </a:p>
          <a:p>
            <a:r>
              <a:rPr lang="en-US" dirty="0" smtClean="0">
                <a:solidFill>
                  <a:schemeClr val="tx1"/>
                </a:solidFill>
              </a:rPr>
              <a:t>Keep </a:t>
            </a:r>
            <a:r>
              <a:rPr lang="en-US" dirty="0">
                <a:solidFill>
                  <a:schemeClr val="tx1"/>
                </a:solidFill>
              </a:rPr>
              <a:t>the Ruku/Sajud short … remember the old , the sick and the </a:t>
            </a:r>
            <a:r>
              <a:rPr lang="en-US" dirty="0" smtClean="0">
                <a:solidFill>
                  <a:schemeClr val="tx1"/>
                </a:solidFill>
              </a:rPr>
              <a:t>young </a:t>
            </a:r>
          </a:p>
          <a:p>
            <a:pPr marL="114300" indent="0">
              <a:buNone/>
            </a:pPr>
            <a:r>
              <a:rPr lang="en-US" dirty="0">
                <a:solidFill>
                  <a:schemeClr val="tx1"/>
                </a:solidFill>
              </a:rPr>
              <a:t>	</a:t>
            </a:r>
            <a:r>
              <a:rPr lang="en-US" dirty="0" smtClean="0">
                <a:solidFill>
                  <a:schemeClr val="tx1"/>
                </a:solidFill>
              </a:rPr>
              <a:t>&lt; infants, in particular&gt; </a:t>
            </a:r>
            <a:r>
              <a:rPr lang="en-US" dirty="0">
                <a:solidFill>
                  <a:schemeClr val="tx1"/>
                </a:solidFill>
              </a:rPr>
              <a:t>in the audience</a:t>
            </a:r>
          </a:p>
          <a:p>
            <a:r>
              <a:rPr lang="en-US" dirty="0" smtClean="0">
                <a:solidFill>
                  <a:schemeClr val="tx1"/>
                </a:solidFill>
              </a:rPr>
              <a:t>Be aware </a:t>
            </a:r>
            <a:r>
              <a:rPr lang="en-US" dirty="0">
                <a:solidFill>
                  <a:schemeClr val="tx1"/>
                </a:solidFill>
              </a:rPr>
              <a:t>of factors </a:t>
            </a:r>
            <a:r>
              <a:rPr lang="en-US" dirty="0" smtClean="0">
                <a:solidFill>
                  <a:schemeClr val="tx1"/>
                </a:solidFill>
              </a:rPr>
              <a:t>such as inclement </a:t>
            </a:r>
            <a:r>
              <a:rPr lang="en-US" dirty="0">
                <a:solidFill>
                  <a:schemeClr val="tx1"/>
                </a:solidFill>
              </a:rPr>
              <a:t>weather conditions </a:t>
            </a:r>
            <a:r>
              <a:rPr lang="en-US" dirty="0" smtClean="0">
                <a:solidFill>
                  <a:schemeClr val="tx1"/>
                </a:solidFill>
              </a:rPr>
              <a:t>- rain/snow/heat</a:t>
            </a:r>
            <a:endParaRPr lang="en-US" dirty="0">
              <a:solidFill>
                <a:schemeClr val="tx1"/>
              </a:solidFill>
            </a:endParaRPr>
          </a:p>
        </p:txBody>
      </p:sp>
    </p:spTree>
    <p:extLst>
      <p:ext uri="{BB962C8B-B14F-4D97-AF65-F5344CB8AC3E}">
        <p14:creationId xmlns:p14="http://schemas.microsoft.com/office/powerpoint/2010/main" xmlns="" val="28409724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832" y="244700"/>
            <a:ext cx="9905998" cy="1400432"/>
          </a:xfrm>
        </p:spPr>
        <p:txBody>
          <a:bodyPr>
            <a:normAutofit/>
          </a:bodyPr>
          <a:lstStyle/>
          <a:p>
            <a:r>
              <a:rPr lang="en-US" dirty="0" smtClean="0"/>
              <a:t>DUA… </a:t>
            </a:r>
            <a:r>
              <a:rPr lang="en-US" dirty="0"/>
              <a:t>The Essence of Worship</a:t>
            </a:r>
          </a:p>
        </p:txBody>
      </p:sp>
      <p:sp>
        <p:nvSpPr>
          <p:cNvPr id="3" name="Content Placeholder 2"/>
          <p:cNvSpPr>
            <a:spLocks noGrp="1"/>
          </p:cNvSpPr>
          <p:nvPr>
            <p:ph idx="1"/>
          </p:nvPr>
        </p:nvSpPr>
        <p:spPr>
          <a:xfrm>
            <a:off x="453081" y="1763453"/>
            <a:ext cx="11343503" cy="4587919"/>
          </a:xfrm>
        </p:spPr>
        <p:txBody>
          <a:bodyPr>
            <a:normAutofit/>
          </a:bodyPr>
          <a:lstStyle/>
          <a:p>
            <a:r>
              <a:rPr lang="en-US" sz="2000" dirty="0" smtClean="0">
                <a:solidFill>
                  <a:schemeClr val="tx1"/>
                </a:solidFill>
              </a:rPr>
              <a:t>Something </a:t>
            </a:r>
            <a:r>
              <a:rPr lang="en-US" sz="2000" dirty="0">
                <a:solidFill>
                  <a:schemeClr val="tx1"/>
                </a:solidFill>
              </a:rPr>
              <a:t>to which </a:t>
            </a:r>
            <a:r>
              <a:rPr lang="en-US" sz="2000" dirty="0" smtClean="0">
                <a:solidFill>
                  <a:schemeClr val="tx1"/>
                </a:solidFill>
              </a:rPr>
              <a:t>the congregation can relate!</a:t>
            </a:r>
            <a:endParaRPr lang="en-US" sz="2000" dirty="0">
              <a:solidFill>
                <a:schemeClr val="tx1"/>
              </a:solidFill>
            </a:endParaRPr>
          </a:p>
          <a:p>
            <a:r>
              <a:rPr lang="en-US" sz="2000" dirty="0" smtClean="0">
                <a:solidFill>
                  <a:schemeClr val="tx1"/>
                </a:solidFill>
              </a:rPr>
              <a:t>Was Dua delivered </a:t>
            </a:r>
            <a:r>
              <a:rPr lang="en-US" sz="2000" dirty="0">
                <a:solidFill>
                  <a:schemeClr val="tx1"/>
                </a:solidFill>
              </a:rPr>
              <a:t>only in ARABIC? … audience many NOT comprehend!</a:t>
            </a:r>
          </a:p>
          <a:p>
            <a:r>
              <a:rPr lang="en-US" sz="2000" dirty="0" smtClean="0">
                <a:solidFill>
                  <a:schemeClr val="tx1"/>
                </a:solidFill>
              </a:rPr>
              <a:t>TRANSLATE each sentence of the Dua … </a:t>
            </a:r>
            <a:r>
              <a:rPr lang="en-US" sz="2000" dirty="0">
                <a:solidFill>
                  <a:schemeClr val="tx1"/>
                </a:solidFill>
              </a:rPr>
              <a:t>audience WILL relate to it</a:t>
            </a:r>
          </a:p>
          <a:p>
            <a:r>
              <a:rPr lang="en-US" sz="2000" dirty="0" smtClean="0">
                <a:solidFill>
                  <a:schemeClr val="tx1"/>
                </a:solidFill>
              </a:rPr>
              <a:t>When Muqtadi understand it, you will increase their ‘passion’ &amp; if it involves behavioral change then it very likely becomes </a:t>
            </a:r>
            <a:r>
              <a:rPr lang="en-US" sz="2000" dirty="0">
                <a:solidFill>
                  <a:schemeClr val="tx1"/>
                </a:solidFill>
              </a:rPr>
              <a:t>ACTIONABLE!</a:t>
            </a:r>
          </a:p>
          <a:p>
            <a:r>
              <a:rPr lang="en-US" sz="2000" dirty="0" smtClean="0">
                <a:solidFill>
                  <a:schemeClr val="tx1"/>
                </a:solidFill>
              </a:rPr>
              <a:t>The </a:t>
            </a:r>
            <a:r>
              <a:rPr lang="en-US" sz="2000" dirty="0">
                <a:solidFill>
                  <a:schemeClr val="tx1"/>
                </a:solidFill>
              </a:rPr>
              <a:t>more “general” the </a:t>
            </a:r>
            <a:r>
              <a:rPr lang="en-US" sz="2000" dirty="0" smtClean="0">
                <a:solidFill>
                  <a:schemeClr val="tx1"/>
                </a:solidFill>
              </a:rPr>
              <a:t>Dua such as - prevent </a:t>
            </a:r>
            <a:r>
              <a:rPr lang="en-US" sz="2000" dirty="0">
                <a:solidFill>
                  <a:schemeClr val="tx1"/>
                </a:solidFill>
              </a:rPr>
              <a:t>us from cheating, deceiving, </a:t>
            </a:r>
            <a:r>
              <a:rPr lang="en-US" sz="2000" dirty="0" smtClean="0">
                <a:solidFill>
                  <a:schemeClr val="tx1"/>
                </a:solidFill>
              </a:rPr>
              <a:t>misleading, </a:t>
            </a:r>
            <a:r>
              <a:rPr lang="en-US" sz="2000" dirty="0">
                <a:solidFill>
                  <a:schemeClr val="tx1"/>
                </a:solidFill>
              </a:rPr>
              <a:t>help us in our patience, respect for </a:t>
            </a:r>
            <a:r>
              <a:rPr lang="en-US" sz="2000" dirty="0" smtClean="0">
                <a:solidFill>
                  <a:schemeClr val="tx1"/>
                </a:solidFill>
              </a:rPr>
              <a:t>parents/elders, etc. - the </a:t>
            </a:r>
            <a:r>
              <a:rPr lang="en-US" sz="2000" dirty="0">
                <a:solidFill>
                  <a:schemeClr val="tx1"/>
                </a:solidFill>
              </a:rPr>
              <a:t>more </a:t>
            </a:r>
            <a:r>
              <a:rPr lang="en-US" sz="2000" dirty="0" smtClean="0">
                <a:solidFill>
                  <a:schemeClr val="tx1"/>
                </a:solidFill>
              </a:rPr>
              <a:t>it become ‘</a:t>
            </a:r>
            <a:r>
              <a:rPr lang="en-US" sz="2000" dirty="0">
                <a:solidFill>
                  <a:schemeClr val="tx1"/>
                </a:solidFill>
              </a:rPr>
              <a:t>R</a:t>
            </a:r>
            <a:r>
              <a:rPr lang="en-US" sz="2000" dirty="0" smtClean="0">
                <a:solidFill>
                  <a:schemeClr val="tx1"/>
                </a:solidFill>
              </a:rPr>
              <a:t>elatable &amp; Actionable’   </a:t>
            </a:r>
            <a:endParaRPr lang="en-US" sz="2000" dirty="0">
              <a:solidFill>
                <a:schemeClr val="tx1"/>
              </a:solidFill>
            </a:endParaRPr>
          </a:p>
          <a:p>
            <a:r>
              <a:rPr lang="en-US" sz="2000" dirty="0" smtClean="0">
                <a:solidFill>
                  <a:schemeClr val="tx1"/>
                </a:solidFill>
              </a:rPr>
              <a:t>There </a:t>
            </a:r>
            <a:r>
              <a:rPr lang="en-US" sz="2000" dirty="0">
                <a:solidFill>
                  <a:schemeClr val="tx1"/>
                </a:solidFill>
              </a:rPr>
              <a:t>will be times when specific focus is needed in </a:t>
            </a:r>
            <a:r>
              <a:rPr lang="en-US" sz="2000" dirty="0" smtClean="0">
                <a:solidFill>
                  <a:schemeClr val="tx1"/>
                </a:solidFill>
              </a:rPr>
              <a:t>Duas such as .. </a:t>
            </a:r>
            <a:r>
              <a:rPr lang="en-US" sz="2000" dirty="0">
                <a:solidFill>
                  <a:schemeClr val="tx1"/>
                </a:solidFill>
              </a:rPr>
              <a:t>Praying for victims of calamities, injustice, etc. </a:t>
            </a:r>
            <a:endParaRPr lang="en-US" sz="2000" dirty="0" smtClean="0">
              <a:solidFill>
                <a:schemeClr val="tx1"/>
              </a:solidFill>
            </a:endParaRPr>
          </a:p>
          <a:p>
            <a:r>
              <a:rPr lang="en-US" sz="2000" dirty="0">
                <a:solidFill>
                  <a:schemeClr val="tx1"/>
                </a:solidFill>
              </a:rPr>
              <a:t> </a:t>
            </a:r>
            <a:r>
              <a:rPr lang="en-US" sz="2000" dirty="0" smtClean="0">
                <a:solidFill>
                  <a:schemeClr val="tx1"/>
                </a:solidFill>
              </a:rPr>
              <a:t>Duas tend to “Re-charge” the Iman of the Muqtadi for at least till next week; make this part of the prayer long and relatable to ALL</a:t>
            </a:r>
            <a:endParaRPr lang="en-US" sz="2000" dirty="0">
              <a:solidFill>
                <a:schemeClr val="tx1"/>
              </a:solidFill>
            </a:endParaRPr>
          </a:p>
        </p:txBody>
      </p:sp>
    </p:spTree>
    <p:extLst>
      <p:ext uri="{BB962C8B-B14F-4D97-AF65-F5344CB8AC3E}">
        <p14:creationId xmlns:p14="http://schemas.microsoft.com/office/powerpoint/2010/main" xmlns="" val="15077689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835" y="577096"/>
            <a:ext cx="9905998" cy="757201"/>
          </a:xfrm>
        </p:spPr>
        <p:txBody>
          <a:bodyPr>
            <a:normAutofit/>
          </a:bodyPr>
          <a:lstStyle/>
          <a:p>
            <a:r>
              <a:rPr lang="en-US" dirty="0"/>
              <a:t>“</a:t>
            </a:r>
            <a:r>
              <a:rPr lang="en-US" dirty="0" smtClean="0"/>
              <a:t>Proposal  for  KHATEEBS”</a:t>
            </a:r>
            <a:endParaRPr lang="en-US" dirty="0"/>
          </a:p>
        </p:txBody>
      </p:sp>
      <p:sp>
        <p:nvSpPr>
          <p:cNvPr id="3" name="Content Placeholder 2"/>
          <p:cNvSpPr>
            <a:spLocks noGrp="1"/>
          </p:cNvSpPr>
          <p:nvPr>
            <p:ph idx="1"/>
          </p:nvPr>
        </p:nvSpPr>
        <p:spPr>
          <a:xfrm>
            <a:off x="311726" y="1720672"/>
            <a:ext cx="11880273" cy="4461919"/>
          </a:xfrm>
        </p:spPr>
        <p:txBody>
          <a:bodyPr>
            <a:noAutofit/>
          </a:bodyPr>
          <a:lstStyle/>
          <a:p>
            <a:r>
              <a:rPr lang="en-US" sz="2000" dirty="0" smtClean="0">
                <a:solidFill>
                  <a:schemeClr val="tx1"/>
                </a:solidFill>
              </a:rPr>
              <a:t>Establish </a:t>
            </a:r>
            <a:r>
              <a:rPr lang="en-US" sz="2000" dirty="0">
                <a:solidFill>
                  <a:schemeClr val="tx1"/>
                </a:solidFill>
              </a:rPr>
              <a:t>an Association/Organization/Society - for Khateebs </a:t>
            </a:r>
          </a:p>
          <a:p>
            <a:pPr marL="617220" lvl="2">
              <a:buClr>
                <a:schemeClr val="accent1"/>
              </a:buClr>
            </a:pPr>
            <a:r>
              <a:rPr lang="en-US" sz="2000" dirty="0" smtClean="0">
                <a:solidFill>
                  <a:schemeClr val="tx1"/>
                </a:solidFill>
              </a:rPr>
              <a:t>With Regional </a:t>
            </a:r>
            <a:r>
              <a:rPr lang="en-US" sz="2000" dirty="0">
                <a:solidFill>
                  <a:schemeClr val="tx1"/>
                </a:solidFill>
              </a:rPr>
              <a:t>&amp; Local Chapters </a:t>
            </a:r>
            <a:r>
              <a:rPr lang="en-US" sz="2000" dirty="0" smtClean="0">
                <a:solidFill>
                  <a:schemeClr val="tx1"/>
                </a:solidFill>
              </a:rPr>
              <a:t>… with the goal of becoming national/international</a:t>
            </a:r>
          </a:p>
          <a:p>
            <a:pPr marL="617220" lvl="2">
              <a:buClr>
                <a:schemeClr val="accent1"/>
              </a:buClr>
            </a:pPr>
            <a:r>
              <a:rPr lang="en-US" sz="2000" dirty="0" smtClean="0">
                <a:solidFill>
                  <a:schemeClr val="tx1"/>
                </a:solidFill>
              </a:rPr>
              <a:t>Develop </a:t>
            </a:r>
            <a:r>
              <a:rPr lang="en-US" sz="2000" dirty="0">
                <a:solidFill>
                  <a:schemeClr val="tx1"/>
                </a:solidFill>
              </a:rPr>
              <a:t>a </a:t>
            </a:r>
            <a:r>
              <a:rPr lang="en-US" sz="2000" dirty="0" smtClean="0">
                <a:solidFill>
                  <a:schemeClr val="tx1"/>
                </a:solidFill>
              </a:rPr>
              <a:t>‘Website </a:t>
            </a:r>
            <a:r>
              <a:rPr lang="en-US" sz="2000" dirty="0">
                <a:solidFill>
                  <a:schemeClr val="tx1"/>
                </a:solidFill>
              </a:rPr>
              <a:t>for Khateebs”</a:t>
            </a:r>
          </a:p>
          <a:p>
            <a:pPr marL="617220" lvl="2">
              <a:buClr>
                <a:schemeClr val="accent1"/>
              </a:buClr>
            </a:pPr>
            <a:r>
              <a:rPr lang="en-US" sz="2000" dirty="0">
                <a:solidFill>
                  <a:schemeClr val="tx1"/>
                </a:solidFill>
              </a:rPr>
              <a:t>Limit access to “approved/registered </a:t>
            </a:r>
            <a:r>
              <a:rPr lang="en-US" sz="2000" dirty="0" smtClean="0">
                <a:solidFill>
                  <a:schemeClr val="tx1"/>
                </a:solidFill>
              </a:rPr>
              <a:t>Khateebs”</a:t>
            </a:r>
          </a:p>
          <a:p>
            <a:pPr marL="617220" lvl="2">
              <a:buClr>
                <a:schemeClr val="accent1"/>
              </a:buClr>
            </a:pPr>
            <a:r>
              <a:rPr lang="en-US" sz="2000" dirty="0" smtClean="0">
                <a:solidFill>
                  <a:schemeClr val="tx1"/>
                </a:solidFill>
              </a:rPr>
              <a:t>Develop </a:t>
            </a:r>
            <a:r>
              <a:rPr lang="en-US" sz="2000" dirty="0">
                <a:solidFill>
                  <a:schemeClr val="tx1"/>
                </a:solidFill>
              </a:rPr>
              <a:t>a “Template” Khutbah” preparation</a:t>
            </a:r>
          </a:p>
          <a:p>
            <a:pPr marL="617220" lvl="2">
              <a:buClr>
                <a:schemeClr val="accent1"/>
              </a:buClr>
            </a:pPr>
            <a:r>
              <a:rPr lang="en-US" sz="2000" dirty="0" smtClean="0">
                <a:solidFill>
                  <a:schemeClr val="tx1"/>
                </a:solidFill>
              </a:rPr>
              <a:t>Templates will </a:t>
            </a:r>
            <a:r>
              <a:rPr lang="en-US" sz="2000" dirty="0">
                <a:solidFill>
                  <a:schemeClr val="tx1"/>
                </a:solidFill>
              </a:rPr>
              <a:t>be helpful in preparing future </a:t>
            </a:r>
            <a:r>
              <a:rPr lang="en-US" sz="2000" dirty="0" smtClean="0">
                <a:solidFill>
                  <a:schemeClr val="tx1"/>
                </a:solidFill>
              </a:rPr>
              <a:t>Khutbahs &amp; re-iterating key points</a:t>
            </a:r>
            <a:endParaRPr lang="en-US" sz="2000" dirty="0">
              <a:solidFill>
                <a:schemeClr val="tx1"/>
              </a:solidFill>
            </a:endParaRPr>
          </a:p>
          <a:p>
            <a:pPr marL="617220" lvl="2">
              <a:buClr>
                <a:schemeClr val="accent1"/>
              </a:buClr>
            </a:pPr>
            <a:r>
              <a:rPr lang="en-US" sz="2000" dirty="0" smtClean="0">
                <a:solidFill>
                  <a:schemeClr val="tx1"/>
                </a:solidFill>
              </a:rPr>
              <a:t>Websites help </a:t>
            </a:r>
            <a:r>
              <a:rPr lang="en-US" sz="2000" dirty="0">
                <a:solidFill>
                  <a:schemeClr val="tx1"/>
                </a:solidFill>
              </a:rPr>
              <a:t>in reviewing what topics were covered, what needs to be covered, etc.</a:t>
            </a:r>
          </a:p>
          <a:p>
            <a:pPr marL="617220" lvl="2">
              <a:buClr>
                <a:schemeClr val="accent1"/>
              </a:buClr>
            </a:pPr>
            <a:r>
              <a:rPr lang="en-US" sz="2000" dirty="0" smtClean="0">
                <a:solidFill>
                  <a:schemeClr val="tx1"/>
                </a:solidFill>
              </a:rPr>
              <a:t>Khateebs can share how </a:t>
            </a:r>
            <a:r>
              <a:rPr lang="en-US" sz="2000" dirty="0">
                <a:solidFill>
                  <a:schemeClr val="tx1"/>
                </a:solidFill>
              </a:rPr>
              <a:t>best </a:t>
            </a:r>
            <a:r>
              <a:rPr lang="en-US" sz="2000" dirty="0" smtClean="0">
                <a:solidFill>
                  <a:schemeClr val="tx1"/>
                </a:solidFill>
              </a:rPr>
              <a:t>to ‘ground</a:t>
            </a:r>
            <a:r>
              <a:rPr lang="en-US" sz="2000" dirty="0">
                <a:solidFill>
                  <a:schemeClr val="tx1"/>
                </a:solidFill>
              </a:rPr>
              <a:t>’ </a:t>
            </a:r>
            <a:r>
              <a:rPr lang="en-US" sz="2000" dirty="0" smtClean="0">
                <a:solidFill>
                  <a:schemeClr val="tx1"/>
                </a:solidFill>
              </a:rPr>
              <a:t>certain </a:t>
            </a:r>
            <a:r>
              <a:rPr lang="en-US" sz="2000" dirty="0">
                <a:solidFill>
                  <a:schemeClr val="tx1"/>
                </a:solidFill>
              </a:rPr>
              <a:t>concepts  </a:t>
            </a:r>
            <a:r>
              <a:rPr lang="en-US" sz="2000" dirty="0" smtClean="0">
                <a:solidFill>
                  <a:schemeClr val="tx1"/>
                </a:solidFill>
              </a:rPr>
              <a:t>using current events</a:t>
            </a:r>
          </a:p>
          <a:p>
            <a:pPr marL="617220" lvl="2">
              <a:buClr>
                <a:schemeClr val="accent1"/>
              </a:buClr>
            </a:pPr>
            <a:r>
              <a:rPr lang="en-US" sz="2000" dirty="0" smtClean="0">
                <a:solidFill>
                  <a:schemeClr val="tx1"/>
                </a:solidFill>
              </a:rPr>
              <a:t>Preferably record Khutbahs; Khateebs can critically view their on delivery - improve their future performance</a:t>
            </a:r>
            <a:endParaRPr lang="en-US" sz="2000" dirty="0">
              <a:solidFill>
                <a:schemeClr val="tx1"/>
              </a:solidFill>
            </a:endParaRPr>
          </a:p>
          <a:p>
            <a:pPr marL="617220" lvl="2">
              <a:buClr>
                <a:schemeClr val="accent1"/>
              </a:buClr>
            </a:pPr>
            <a:r>
              <a:rPr lang="en-US" sz="2000" dirty="0" smtClean="0">
                <a:solidFill>
                  <a:schemeClr val="tx1"/>
                </a:solidFill>
              </a:rPr>
              <a:t>The Khateeb-members can decides what content should be archived/deleted</a:t>
            </a:r>
            <a:endParaRPr lang="en-US" sz="2000" dirty="0">
              <a:solidFill>
                <a:schemeClr val="tx1"/>
              </a:solidFill>
            </a:endParaRPr>
          </a:p>
        </p:txBody>
      </p:sp>
    </p:spTree>
    <p:extLst>
      <p:ext uri="{BB962C8B-B14F-4D97-AF65-F5344CB8AC3E}">
        <p14:creationId xmlns:p14="http://schemas.microsoft.com/office/powerpoint/2010/main" xmlns="" val="17669849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4612" y="505293"/>
            <a:ext cx="9905998" cy="828461"/>
          </a:xfrm>
        </p:spPr>
        <p:txBody>
          <a:bodyPr>
            <a:normAutofit/>
          </a:bodyPr>
          <a:lstStyle/>
          <a:p>
            <a:r>
              <a:rPr lang="en-US" dirty="0"/>
              <a:t>Establish a Website</a:t>
            </a:r>
          </a:p>
        </p:txBody>
      </p:sp>
      <p:sp>
        <p:nvSpPr>
          <p:cNvPr id="3" name="Content Placeholder 2"/>
          <p:cNvSpPr>
            <a:spLocks noGrp="1"/>
          </p:cNvSpPr>
          <p:nvPr>
            <p:ph idx="1"/>
          </p:nvPr>
        </p:nvSpPr>
        <p:spPr>
          <a:xfrm>
            <a:off x="522762" y="1789558"/>
            <a:ext cx="11426783" cy="4678535"/>
          </a:xfrm>
        </p:spPr>
        <p:txBody>
          <a:bodyPr>
            <a:normAutofit/>
          </a:bodyPr>
          <a:lstStyle/>
          <a:p>
            <a:r>
              <a:rPr lang="en-US" dirty="0" smtClean="0">
                <a:solidFill>
                  <a:schemeClr val="tx1"/>
                </a:solidFill>
              </a:rPr>
              <a:t>Limit </a:t>
            </a:r>
            <a:r>
              <a:rPr lang="en-US" dirty="0">
                <a:solidFill>
                  <a:schemeClr val="tx1"/>
                </a:solidFill>
              </a:rPr>
              <a:t>Access </a:t>
            </a:r>
            <a:r>
              <a:rPr lang="en-US" dirty="0" smtClean="0">
                <a:solidFill>
                  <a:schemeClr val="tx1"/>
                </a:solidFill>
              </a:rPr>
              <a:t>to</a:t>
            </a:r>
            <a:endParaRPr lang="en-US" dirty="0">
              <a:solidFill>
                <a:schemeClr val="tx1"/>
              </a:solidFill>
            </a:endParaRPr>
          </a:p>
          <a:p>
            <a:pPr lvl="1">
              <a:buClr>
                <a:schemeClr val="accent1"/>
              </a:buClr>
            </a:pPr>
            <a:r>
              <a:rPr lang="en-US" sz="2400" dirty="0">
                <a:solidFill>
                  <a:schemeClr val="tx1"/>
                </a:solidFill>
              </a:rPr>
              <a:t>Khateebs – approved </a:t>
            </a:r>
            <a:r>
              <a:rPr lang="en-US" sz="2400" dirty="0" smtClean="0">
                <a:solidFill>
                  <a:schemeClr val="tx1"/>
                </a:solidFill>
              </a:rPr>
              <a:t>by their National Organization &amp; Regional chapters</a:t>
            </a:r>
            <a:endParaRPr lang="en-US" sz="2400" dirty="0">
              <a:solidFill>
                <a:schemeClr val="tx1"/>
              </a:solidFill>
            </a:endParaRPr>
          </a:p>
          <a:p>
            <a:pPr lvl="1">
              <a:buClr>
                <a:schemeClr val="accent1"/>
              </a:buClr>
            </a:pPr>
            <a:r>
              <a:rPr lang="en-US" sz="2400" dirty="0" smtClean="0">
                <a:solidFill>
                  <a:schemeClr val="tx1"/>
                </a:solidFill>
              </a:rPr>
              <a:t>Communicate </a:t>
            </a:r>
            <a:r>
              <a:rPr lang="en-US" sz="2400" dirty="0">
                <a:solidFill>
                  <a:schemeClr val="tx1"/>
                </a:solidFill>
              </a:rPr>
              <a:t>in a controlled </a:t>
            </a:r>
            <a:r>
              <a:rPr lang="en-US" sz="2400" dirty="0" smtClean="0">
                <a:solidFill>
                  <a:schemeClr val="tx1"/>
                </a:solidFill>
              </a:rPr>
              <a:t>environment…</a:t>
            </a:r>
            <a:endParaRPr lang="en-US" sz="2400" dirty="0">
              <a:solidFill>
                <a:schemeClr val="tx1"/>
              </a:solidFill>
            </a:endParaRPr>
          </a:p>
          <a:p>
            <a:r>
              <a:rPr lang="en-US" dirty="0">
                <a:solidFill>
                  <a:schemeClr val="tx1"/>
                </a:solidFill>
              </a:rPr>
              <a:t> Share </a:t>
            </a:r>
            <a:r>
              <a:rPr lang="en-US" dirty="0" smtClean="0">
                <a:solidFill>
                  <a:schemeClr val="tx1"/>
                </a:solidFill>
              </a:rPr>
              <a:t>Knowledge &lt; Lessons Learnt &gt; by discussing the </a:t>
            </a:r>
            <a:endParaRPr lang="en-US" dirty="0">
              <a:solidFill>
                <a:schemeClr val="tx1"/>
              </a:solidFill>
            </a:endParaRPr>
          </a:p>
          <a:p>
            <a:pPr lvl="1">
              <a:buClr>
                <a:schemeClr val="accent1"/>
              </a:buClr>
            </a:pPr>
            <a:r>
              <a:rPr lang="en-US" sz="2400" dirty="0">
                <a:solidFill>
                  <a:schemeClr val="tx1"/>
                </a:solidFill>
              </a:rPr>
              <a:t>The Dos and the Don’ts …</a:t>
            </a:r>
          </a:p>
          <a:p>
            <a:pPr lvl="1">
              <a:buClr>
                <a:schemeClr val="accent1"/>
              </a:buClr>
            </a:pPr>
            <a:r>
              <a:rPr lang="en-US" sz="2400" dirty="0" smtClean="0">
                <a:solidFill>
                  <a:schemeClr val="tx1"/>
                </a:solidFill>
              </a:rPr>
              <a:t>Things </a:t>
            </a:r>
            <a:r>
              <a:rPr lang="en-US" sz="2400" dirty="0">
                <a:solidFill>
                  <a:schemeClr val="tx1"/>
                </a:solidFill>
              </a:rPr>
              <a:t>to be aware of …</a:t>
            </a:r>
          </a:p>
          <a:p>
            <a:pPr lvl="1">
              <a:buClr>
                <a:schemeClr val="accent1"/>
              </a:buClr>
            </a:pPr>
            <a:r>
              <a:rPr lang="en-US" sz="2400" dirty="0">
                <a:solidFill>
                  <a:schemeClr val="tx1"/>
                </a:solidFill>
              </a:rPr>
              <a:t>What works and what does not </a:t>
            </a:r>
            <a:r>
              <a:rPr lang="en-US" sz="2400" dirty="0" smtClean="0">
                <a:solidFill>
                  <a:schemeClr val="tx1"/>
                </a:solidFill>
              </a:rPr>
              <a:t>…</a:t>
            </a:r>
          </a:p>
          <a:p>
            <a:pPr lvl="1">
              <a:buClr>
                <a:schemeClr val="accent1"/>
              </a:buClr>
            </a:pPr>
            <a:r>
              <a:rPr lang="en-US" sz="2400" dirty="0">
                <a:solidFill>
                  <a:schemeClr val="tx1"/>
                </a:solidFill>
              </a:rPr>
              <a:t> </a:t>
            </a:r>
            <a:r>
              <a:rPr lang="en-US" sz="2400" dirty="0" smtClean="0">
                <a:solidFill>
                  <a:schemeClr val="tx1"/>
                </a:solidFill>
              </a:rPr>
              <a:t>etc.</a:t>
            </a:r>
            <a:endParaRPr lang="en-US" sz="2400" dirty="0">
              <a:solidFill>
                <a:schemeClr val="tx1"/>
              </a:solidFill>
            </a:endParaRPr>
          </a:p>
          <a:p>
            <a:endParaRPr lang="en-US" dirty="0">
              <a:solidFill>
                <a:srgbClr val="FFFF00"/>
              </a:solidFill>
            </a:endParaRPr>
          </a:p>
        </p:txBody>
      </p:sp>
    </p:spTree>
    <p:extLst>
      <p:ext uri="{BB962C8B-B14F-4D97-AF65-F5344CB8AC3E}">
        <p14:creationId xmlns:p14="http://schemas.microsoft.com/office/powerpoint/2010/main" xmlns="" val="11655449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417" y="380202"/>
            <a:ext cx="10284257" cy="955589"/>
          </a:xfrm>
        </p:spPr>
        <p:txBody>
          <a:bodyPr>
            <a:normAutofit fontScale="90000"/>
          </a:bodyPr>
          <a:lstStyle/>
          <a:p>
            <a:r>
              <a:rPr lang="en-US" dirty="0" smtClean="0"/>
              <a:t>Khutbahs -Template Example</a:t>
            </a:r>
            <a:br>
              <a:rPr lang="en-US" dirty="0" smtClean="0"/>
            </a:br>
            <a:r>
              <a:rPr lang="en-US" sz="2700" dirty="0" smtClean="0"/>
              <a:t>suggestions – Required Metadata</a:t>
            </a:r>
            <a:endParaRPr lang="en-US" sz="2700" dirty="0"/>
          </a:p>
        </p:txBody>
      </p:sp>
      <p:sp>
        <p:nvSpPr>
          <p:cNvPr id="3" name="Content Placeholder 2"/>
          <p:cNvSpPr>
            <a:spLocks noGrp="1"/>
          </p:cNvSpPr>
          <p:nvPr>
            <p:ph idx="1"/>
          </p:nvPr>
        </p:nvSpPr>
        <p:spPr>
          <a:xfrm>
            <a:off x="176645" y="1908974"/>
            <a:ext cx="11762509" cy="3088029"/>
          </a:xfrm>
        </p:spPr>
        <p:txBody>
          <a:bodyPr>
            <a:normAutofit/>
          </a:bodyPr>
          <a:lstStyle/>
          <a:p>
            <a:r>
              <a:rPr lang="en-US" dirty="0">
                <a:solidFill>
                  <a:schemeClr val="tx1"/>
                </a:solidFill>
              </a:rPr>
              <a:t>Name of the Khateeb &amp; Contact data </a:t>
            </a:r>
            <a:r>
              <a:rPr lang="en-US" dirty="0" smtClean="0">
                <a:solidFill>
                  <a:schemeClr val="tx1"/>
                </a:solidFill>
              </a:rPr>
              <a:t>&lt;for any clarification/follow-up&gt;</a:t>
            </a:r>
            <a:endParaRPr lang="en-US" dirty="0">
              <a:solidFill>
                <a:schemeClr val="tx1"/>
              </a:solidFill>
            </a:endParaRPr>
          </a:p>
          <a:p>
            <a:r>
              <a:rPr lang="en-US" dirty="0">
                <a:solidFill>
                  <a:schemeClr val="tx1"/>
                </a:solidFill>
              </a:rPr>
              <a:t>Date, Time &amp; Location of the Khutbah </a:t>
            </a:r>
          </a:p>
          <a:p>
            <a:r>
              <a:rPr lang="en-US" dirty="0">
                <a:solidFill>
                  <a:schemeClr val="tx1"/>
                </a:solidFill>
              </a:rPr>
              <a:t>Topic/Theme of the Khutbah</a:t>
            </a:r>
          </a:p>
          <a:p>
            <a:r>
              <a:rPr lang="en-US" dirty="0">
                <a:solidFill>
                  <a:schemeClr val="tx1"/>
                </a:solidFill>
              </a:rPr>
              <a:t>Verses from Quran used  </a:t>
            </a:r>
            <a:r>
              <a:rPr lang="en-US" dirty="0" smtClean="0">
                <a:solidFill>
                  <a:schemeClr val="tx1"/>
                </a:solidFill>
              </a:rPr>
              <a:t>&lt; with full references &gt; </a:t>
            </a:r>
            <a:endParaRPr lang="en-US" dirty="0">
              <a:solidFill>
                <a:schemeClr val="tx1"/>
              </a:solidFill>
            </a:endParaRPr>
          </a:p>
          <a:p>
            <a:r>
              <a:rPr lang="en-US" dirty="0">
                <a:solidFill>
                  <a:schemeClr val="tx1"/>
                </a:solidFill>
              </a:rPr>
              <a:t>References from Hadith </a:t>
            </a:r>
            <a:r>
              <a:rPr lang="en-US" dirty="0" smtClean="0">
                <a:solidFill>
                  <a:schemeClr val="tx1"/>
                </a:solidFill>
              </a:rPr>
              <a:t>&lt; with full references &gt;</a:t>
            </a:r>
            <a:endParaRPr lang="en-US" dirty="0">
              <a:solidFill>
                <a:schemeClr val="tx1"/>
              </a:solidFill>
            </a:endParaRPr>
          </a:p>
          <a:p>
            <a:r>
              <a:rPr lang="en-US" dirty="0">
                <a:solidFill>
                  <a:schemeClr val="tx1"/>
                </a:solidFill>
              </a:rPr>
              <a:t>Why </a:t>
            </a:r>
            <a:r>
              <a:rPr lang="en-US" dirty="0" smtClean="0">
                <a:solidFill>
                  <a:schemeClr val="tx1"/>
                </a:solidFill>
              </a:rPr>
              <a:t>is/was the </a:t>
            </a:r>
            <a:r>
              <a:rPr lang="en-US" dirty="0">
                <a:solidFill>
                  <a:schemeClr val="tx1"/>
                </a:solidFill>
              </a:rPr>
              <a:t>topic </a:t>
            </a:r>
            <a:r>
              <a:rPr lang="en-US" dirty="0" smtClean="0">
                <a:solidFill>
                  <a:schemeClr val="tx1"/>
                </a:solidFill>
              </a:rPr>
              <a:t>important</a:t>
            </a:r>
            <a:r>
              <a:rPr lang="en-US" dirty="0">
                <a:latin typeface="GOTHIC"/>
              </a:rPr>
              <a:t> ?</a:t>
            </a:r>
            <a:r>
              <a:rPr lang="en-US" dirty="0" smtClean="0">
                <a:solidFill>
                  <a:schemeClr val="tx1"/>
                </a:solidFill>
              </a:rPr>
              <a:t> &lt; </a:t>
            </a:r>
            <a:r>
              <a:rPr lang="en-US" dirty="0">
                <a:solidFill>
                  <a:schemeClr val="tx1"/>
                </a:solidFill>
              </a:rPr>
              <a:t>“</a:t>
            </a:r>
            <a:r>
              <a:rPr lang="en-US" dirty="0" smtClean="0">
                <a:solidFill>
                  <a:schemeClr val="tx1"/>
                </a:solidFill>
              </a:rPr>
              <a:t>Ground </a:t>
            </a:r>
            <a:r>
              <a:rPr lang="en-US" dirty="0">
                <a:solidFill>
                  <a:schemeClr val="tx1"/>
                </a:solidFill>
              </a:rPr>
              <a:t>it</a:t>
            </a:r>
            <a:r>
              <a:rPr lang="en-US" dirty="0" smtClean="0">
                <a:solidFill>
                  <a:schemeClr val="tx1"/>
                </a:solidFill>
              </a:rPr>
              <a:t>”; how/where </a:t>
            </a:r>
            <a:r>
              <a:rPr lang="en-US" dirty="0">
                <a:solidFill>
                  <a:schemeClr val="tx1"/>
                </a:solidFill>
              </a:rPr>
              <a:t>it can be </a:t>
            </a:r>
            <a:r>
              <a:rPr lang="en-US" dirty="0" smtClean="0">
                <a:solidFill>
                  <a:schemeClr val="tx1"/>
                </a:solidFill>
              </a:rPr>
              <a:t>used &gt;</a:t>
            </a:r>
            <a:endParaRPr lang="en-US" dirty="0">
              <a:solidFill>
                <a:schemeClr val="tx1"/>
              </a:solidFill>
            </a:endParaRPr>
          </a:p>
        </p:txBody>
      </p:sp>
    </p:spTree>
    <p:extLst>
      <p:ext uri="{BB962C8B-B14F-4D97-AF65-F5344CB8AC3E}">
        <p14:creationId xmlns:p14="http://schemas.microsoft.com/office/powerpoint/2010/main" xmlns="" val="25808173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072" y="601810"/>
            <a:ext cx="8329455" cy="666585"/>
          </a:xfrm>
        </p:spPr>
        <p:txBody>
          <a:bodyPr/>
          <a:lstStyle/>
          <a:p>
            <a:r>
              <a:rPr lang="en-US" dirty="0" smtClean="0"/>
              <a:t>Sample TEMPLATE &lt; </a:t>
            </a:r>
            <a:r>
              <a:rPr lang="en-US" sz="2800" dirty="0" smtClean="0"/>
              <a:t>Example-1</a:t>
            </a:r>
            <a:r>
              <a:rPr lang="en-US" dirty="0" smtClean="0"/>
              <a:t> &gt;</a:t>
            </a:r>
            <a:endParaRPr lang="en-US" dirty="0"/>
          </a:p>
        </p:txBody>
      </p:sp>
      <p:sp>
        <p:nvSpPr>
          <p:cNvPr id="3" name="Content Placeholder 2"/>
          <p:cNvSpPr>
            <a:spLocks noGrp="1"/>
          </p:cNvSpPr>
          <p:nvPr>
            <p:ph idx="1"/>
          </p:nvPr>
        </p:nvSpPr>
        <p:spPr>
          <a:xfrm>
            <a:off x="480692" y="1668108"/>
            <a:ext cx="11342114" cy="4951633"/>
          </a:xfrm>
        </p:spPr>
        <p:txBody>
          <a:bodyPr>
            <a:noAutofit/>
          </a:bodyPr>
          <a:lstStyle/>
          <a:p>
            <a:r>
              <a:rPr lang="en-US" sz="1100" b="1" dirty="0" smtClean="0">
                <a:solidFill>
                  <a:schemeClr val="tx1"/>
                </a:solidFill>
              </a:rPr>
              <a:t>Name</a:t>
            </a:r>
            <a:r>
              <a:rPr lang="en-US" sz="1100" dirty="0">
                <a:solidFill>
                  <a:schemeClr val="tx1"/>
                </a:solidFill>
              </a:rPr>
              <a:t>:                		 </a:t>
            </a:r>
            <a:r>
              <a:rPr lang="en-US" sz="1100" b="1" dirty="0">
                <a:solidFill>
                  <a:schemeClr val="tx1"/>
                </a:solidFill>
              </a:rPr>
              <a:t>Location</a:t>
            </a:r>
            <a:r>
              <a:rPr lang="en-US" sz="1100" dirty="0">
                <a:solidFill>
                  <a:schemeClr val="tx1"/>
                </a:solidFill>
              </a:rPr>
              <a:t>:         	</a:t>
            </a:r>
            <a:r>
              <a:rPr lang="en-US" sz="1100" b="1" dirty="0">
                <a:solidFill>
                  <a:schemeClr val="tx1"/>
                </a:solidFill>
              </a:rPr>
              <a:t>Date</a:t>
            </a:r>
            <a:r>
              <a:rPr lang="en-US" sz="1100" dirty="0">
                <a:solidFill>
                  <a:schemeClr val="tx1"/>
                </a:solidFill>
              </a:rPr>
              <a:t>:       		</a:t>
            </a:r>
            <a:r>
              <a:rPr lang="en-US" sz="1100" b="1" dirty="0">
                <a:solidFill>
                  <a:schemeClr val="tx1"/>
                </a:solidFill>
              </a:rPr>
              <a:t>Contact  Information</a:t>
            </a:r>
            <a:r>
              <a:rPr lang="en-US" sz="1100" dirty="0">
                <a:solidFill>
                  <a:schemeClr val="tx1"/>
                </a:solidFill>
              </a:rPr>
              <a:t>:  &lt;for other Khateebs only&gt;</a:t>
            </a:r>
          </a:p>
          <a:p>
            <a:r>
              <a:rPr lang="en-US" sz="1100" b="1" dirty="0" smtClean="0">
                <a:solidFill>
                  <a:schemeClr val="tx1"/>
                </a:solidFill>
              </a:rPr>
              <a:t>Topic/Theme</a:t>
            </a:r>
            <a:r>
              <a:rPr lang="en-US" sz="1100" dirty="0">
                <a:solidFill>
                  <a:schemeClr val="tx1"/>
                </a:solidFill>
              </a:rPr>
              <a:t>:  	On Helping (and Not hurting) Others</a:t>
            </a:r>
          </a:p>
          <a:p>
            <a:r>
              <a:rPr lang="en-US" sz="1100" b="1" dirty="0" smtClean="0">
                <a:solidFill>
                  <a:schemeClr val="tx1"/>
                </a:solidFill>
              </a:rPr>
              <a:t>Quotes </a:t>
            </a:r>
            <a:r>
              <a:rPr lang="en-US" sz="1100" b="1" dirty="0">
                <a:solidFill>
                  <a:schemeClr val="tx1"/>
                </a:solidFill>
              </a:rPr>
              <a:t>from Quran</a:t>
            </a:r>
            <a:r>
              <a:rPr lang="en-US" sz="1100" dirty="0">
                <a:solidFill>
                  <a:schemeClr val="tx1"/>
                </a:solidFill>
              </a:rPr>
              <a:t>: "And they feed, for the love of Allah, the indigent, the orphan, and the captive, (Saying),"We feed you for the sake of Allah alone: no reward do we desire from you, nor thanks.“ [Man: 8, 9</a:t>
            </a:r>
            <a:r>
              <a:rPr lang="en-US" sz="1100" dirty="0" smtClean="0">
                <a:solidFill>
                  <a:schemeClr val="tx1"/>
                </a:solidFill>
              </a:rPr>
              <a:t>]</a:t>
            </a:r>
          </a:p>
          <a:p>
            <a:endParaRPr lang="en-US" sz="1100" dirty="0">
              <a:solidFill>
                <a:schemeClr val="tx1"/>
              </a:solidFill>
            </a:endParaRPr>
          </a:p>
          <a:p>
            <a:r>
              <a:rPr lang="en-US" sz="1100" b="1" dirty="0" smtClean="0">
                <a:solidFill>
                  <a:schemeClr val="tx1"/>
                </a:solidFill>
              </a:rPr>
              <a:t>Citations </a:t>
            </a:r>
            <a:r>
              <a:rPr lang="en-US" sz="1100" b="1" dirty="0">
                <a:solidFill>
                  <a:schemeClr val="tx1"/>
                </a:solidFill>
              </a:rPr>
              <a:t>from Hadith</a:t>
            </a:r>
            <a:r>
              <a:rPr lang="en-US" sz="1100" dirty="0">
                <a:solidFill>
                  <a:schemeClr val="tx1"/>
                </a:solidFill>
              </a:rPr>
              <a:t>: "Anyone who believes in Allah and the Last Day should not harm his neighbor, and anyone who believes in Allah and the Last Day should entertain his guest generously and anyone who believes in Allah and the Last Day should talk what is good or keep quiet."[Bukhari &amp; Muslim]; </a:t>
            </a:r>
          </a:p>
          <a:p>
            <a:endParaRPr lang="en-US" sz="1100" dirty="0">
              <a:solidFill>
                <a:schemeClr val="tx1"/>
              </a:solidFill>
            </a:endParaRPr>
          </a:p>
          <a:p>
            <a:r>
              <a:rPr lang="en-US" sz="1100" b="1" dirty="0" smtClean="0">
                <a:solidFill>
                  <a:schemeClr val="tx1"/>
                </a:solidFill>
              </a:rPr>
              <a:t>Why </a:t>
            </a:r>
            <a:r>
              <a:rPr lang="en-US" sz="1100" b="1" dirty="0">
                <a:solidFill>
                  <a:schemeClr val="tx1"/>
                </a:solidFill>
              </a:rPr>
              <a:t>is this essential ?  </a:t>
            </a:r>
            <a:r>
              <a:rPr lang="en-US" sz="1100" dirty="0">
                <a:solidFill>
                  <a:schemeClr val="tx1"/>
                </a:solidFill>
              </a:rPr>
              <a:t>We live in an inter-dependent environment; life was meant to </a:t>
            </a:r>
            <a:r>
              <a:rPr lang="en-US" sz="1100" dirty="0" smtClean="0">
                <a:solidFill>
                  <a:schemeClr val="tx1"/>
                </a:solidFill>
              </a:rPr>
              <a:t>be this </a:t>
            </a:r>
            <a:r>
              <a:rPr lang="en-US" sz="1100" dirty="0">
                <a:solidFill>
                  <a:schemeClr val="tx1"/>
                </a:solidFill>
              </a:rPr>
              <a:t>way; This shows how Islam took care of the safety of the society, its cohesion and in its practice we only spread of love, friendliness, sympathetic and compassion among believers and non-believers alike.  You may want to ask If there </a:t>
            </a:r>
            <a:r>
              <a:rPr lang="en-US" sz="1100" dirty="0" smtClean="0">
                <a:solidFill>
                  <a:schemeClr val="tx1"/>
                </a:solidFill>
              </a:rPr>
              <a:t>are</a:t>
            </a:r>
            <a:r>
              <a:rPr lang="en-US" sz="1100" dirty="0" smtClean="0">
                <a:solidFill>
                  <a:schemeClr val="tx1"/>
                </a:solidFill>
              </a:rPr>
              <a:t> </a:t>
            </a:r>
            <a:r>
              <a:rPr lang="en-US" sz="1100" dirty="0">
                <a:solidFill>
                  <a:schemeClr val="tx1"/>
                </a:solidFill>
              </a:rPr>
              <a:t>any </a:t>
            </a:r>
            <a:r>
              <a:rPr lang="en-US" sz="1100" dirty="0" smtClean="0">
                <a:solidFill>
                  <a:schemeClr val="tx1"/>
                </a:solidFill>
              </a:rPr>
              <a:t>benefits </a:t>
            </a:r>
            <a:r>
              <a:rPr lang="en-US" sz="1100" dirty="0">
                <a:solidFill>
                  <a:schemeClr val="tx1"/>
                </a:solidFill>
              </a:rPr>
              <a:t>for me?  The answer is YES.</a:t>
            </a:r>
          </a:p>
          <a:p>
            <a:r>
              <a:rPr lang="en-US" sz="1100" b="1" dirty="0">
                <a:solidFill>
                  <a:schemeClr val="tx1"/>
                </a:solidFill>
              </a:rPr>
              <a:t>Where/How can YOU benefit from it</a:t>
            </a:r>
            <a:r>
              <a:rPr lang="en-US" sz="1100" dirty="0">
                <a:solidFill>
                  <a:schemeClr val="tx1"/>
                </a:solidFill>
              </a:rPr>
              <a:t>… Experts in psychology confirm that helping </a:t>
            </a:r>
            <a:r>
              <a:rPr lang="en-US" sz="1100" dirty="0" smtClean="0">
                <a:solidFill>
                  <a:schemeClr val="tx1"/>
                </a:solidFill>
              </a:rPr>
              <a:t>others reduces stress. When </a:t>
            </a:r>
            <a:r>
              <a:rPr lang="en-US" sz="1100" dirty="0">
                <a:solidFill>
                  <a:schemeClr val="tx1"/>
                </a:solidFill>
              </a:rPr>
              <a:t>we extend HELP to others it stimulates excretion of Endorphin, a hormone which helps in feeling psychological comfort and excitement.  Allan Lex, former manager of "Health Promotion Institute" in USA, affirmed that helping others assists </a:t>
            </a:r>
            <a:r>
              <a:rPr lang="en-US" sz="1100" dirty="0" smtClean="0">
                <a:solidFill>
                  <a:schemeClr val="tx1"/>
                </a:solidFill>
              </a:rPr>
              <a:t>in </a:t>
            </a:r>
            <a:r>
              <a:rPr lang="en-US" sz="1100" dirty="0" smtClean="0">
                <a:solidFill>
                  <a:schemeClr val="tx1"/>
                </a:solidFill>
              </a:rPr>
              <a:t>reducing our stress levels. It also </a:t>
            </a:r>
            <a:r>
              <a:rPr lang="en-US" sz="1100" dirty="0" smtClean="0">
                <a:solidFill>
                  <a:schemeClr val="tx1"/>
                </a:solidFill>
              </a:rPr>
              <a:t> </a:t>
            </a:r>
            <a:r>
              <a:rPr lang="en-US" sz="1100" dirty="0">
                <a:solidFill>
                  <a:schemeClr val="tx1"/>
                </a:solidFill>
              </a:rPr>
              <a:t>lessens one's own thinking of personal worries and </a:t>
            </a:r>
            <a:r>
              <a:rPr lang="en-US" sz="1100" dirty="0" smtClean="0">
                <a:solidFill>
                  <a:schemeClr val="tx1"/>
                </a:solidFill>
              </a:rPr>
              <a:t>problems. This </a:t>
            </a:r>
            <a:r>
              <a:rPr lang="en-US" sz="1100" dirty="0" smtClean="0">
                <a:solidFill>
                  <a:schemeClr val="tx1"/>
                </a:solidFill>
              </a:rPr>
              <a:t>helps us feel </a:t>
            </a:r>
            <a:r>
              <a:rPr lang="en-US" sz="1100" dirty="0" smtClean="0">
                <a:solidFill>
                  <a:schemeClr val="tx1"/>
                </a:solidFill>
              </a:rPr>
              <a:t>psychological </a:t>
            </a:r>
            <a:r>
              <a:rPr lang="en-US" sz="1100" dirty="0">
                <a:solidFill>
                  <a:schemeClr val="tx1"/>
                </a:solidFill>
              </a:rPr>
              <a:t>comfort. In helping others we tend to realize how fortunate we are that we are not facing these challenges… It leads us to  increase our Thanks to ALLAH&lt;swt&gt;</a:t>
            </a:r>
          </a:p>
          <a:p>
            <a:r>
              <a:rPr lang="en-US" sz="1100" b="1" dirty="0" smtClean="0">
                <a:solidFill>
                  <a:schemeClr val="tx1"/>
                </a:solidFill>
              </a:rPr>
              <a:t>Parting </a:t>
            </a:r>
            <a:r>
              <a:rPr lang="en-US" sz="1100" b="1" dirty="0">
                <a:solidFill>
                  <a:schemeClr val="tx1"/>
                </a:solidFill>
              </a:rPr>
              <a:t>remarks </a:t>
            </a:r>
            <a:r>
              <a:rPr lang="en-US" sz="1100" dirty="0">
                <a:solidFill>
                  <a:schemeClr val="tx1"/>
                </a:solidFill>
              </a:rPr>
              <a:t>… Islam came for the whole of humanity… it has introduced this legalization for the benefits of human, society, and for attaining rewards in life and the Hereafter. Therefore, we encounter many verses urging the believer to offer services to others for free and without a reward. </a:t>
            </a:r>
            <a:r>
              <a:rPr lang="en-US" sz="1100" dirty="0" smtClean="0">
                <a:solidFill>
                  <a:schemeClr val="tx1"/>
                </a:solidFill>
              </a:rPr>
              <a:t>As examples cite the free-clinic</a:t>
            </a:r>
            <a:r>
              <a:rPr lang="en-US" sz="1100" dirty="0">
                <a:solidFill>
                  <a:schemeClr val="tx1"/>
                </a:solidFill>
              </a:rPr>
              <a:t>, </a:t>
            </a:r>
            <a:r>
              <a:rPr lang="en-US" sz="1100" dirty="0" smtClean="0">
                <a:solidFill>
                  <a:schemeClr val="tx1"/>
                </a:solidFill>
              </a:rPr>
              <a:t>food </a:t>
            </a:r>
            <a:r>
              <a:rPr lang="en-US" sz="1100" dirty="0">
                <a:solidFill>
                  <a:schemeClr val="tx1"/>
                </a:solidFill>
              </a:rPr>
              <a:t>–drives, donation of blood, etc.   As you leave this prayer and go back to work &lt;whether you </a:t>
            </a:r>
            <a:r>
              <a:rPr lang="en-US" sz="1100" dirty="0" smtClean="0">
                <a:solidFill>
                  <a:schemeClr val="tx1"/>
                </a:solidFill>
              </a:rPr>
              <a:t>are an employer or an employee &gt; or </a:t>
            </a:r>
            <a:r>
              <a:rPr lang="en-US" sz="1100" dirty="0">
                <a:solidFill>
                  <a:schemeClr val="tx1"/>
                </a:solidFill>
              </a:rPr>
              <a:t>go to your residence remember </a:t>
            </a:r>
            <a:r>
              <a:rPr lang="en-US" sz="1100" dirty="0" smtClean="0">
                <a:solidFill>
                  <a:schemeClr val="tx1"/>
                </a:solidFill>
              </a:rPr>
              <a:t>what </a:t>
            </a:r>
            <a:r>
              <a:rPr lang="en-US" sz="1100" dirty="0">
                <a:solidFill>
                  <a:schemeClr val="tx1"/>
                </a:solidFill>
              </a:rPr>
              <a:t>ALLAH &lt;swt&gt; says about reaching out to others and remember the actions and recommendations of our Prophet&lt;pbuh&gt; in reaching out to the  ‘less-fortunate’ and to those in difficult situations.  Look around --- there is ALWAYS an opportunity to </a:t>
            </a:r>
            <a:r>
              <a:rPr lang="en-US" sz="1100" dirty="0" smtClean="0">
                <a:solidFill>
                  <a:schemeClr val="tx1"/>
                </a:solidFill>
              </a:rPr>
              <a:t>do good</a:t>
            </a:r>
            <a:endParaRPr lang="en-US" sz="1100" dirty="0">
              <a:solidFill>
                <a:schemeClr val="tx1"/>
              </a:solidFill>
            </a:endParaRPr>
          </a:p>
        </p:txBody>
      </p:sp>
    </p:spTree>
    <p:extLst>
      <p:ext uri="{BB962C8B-B14F-4D97-AF65-F5344CB8AC3E}">
        <p14:creationId xmlns:p14="http://schemas.microsoft.com/office/powerpoint/2010/main" xmlns="" val="16217777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276" y="1777285"/>
            <a:ext cx="11319021" cy="4747082"/>
          </a:xfrm>
        </p:spPr>
        <p:txBody>
          <a:bodyPr>
            <a:normAutofit fontScale="85000" lnSpcReduction="20000"/>
          </a:bodyPr>
          <a:lstStyle/>
          <a:p>
            <a:r>
              <a:rPr lang="en-US" sz="1900" b="1" dirty="0" smtClean="0">
                <a:solidFill>
                  <a:schemeClr val="tx1"/>
                </a:solidFill>
              </a:rPr>
              <a:t>Name</a:t>
            </a:r>
            <a:r>
              <a:rPr lang="en-US" sz="1900" dirty="0">
                <a:solidFill>
                  <a:schemeClr val="tx1"/>
                </a:solidFill>
              </a:rPr>
              <a:t>:                		 </a:t>
            </a:r>
            <a:r>
              <a:rPr lang="en-US" sz="1900" b="1" dirty="0">
                <a:solidFill>
                  <a:schemeClr val="tx1"/>
                </a:solidFill>
              </a:rPr>
              <a:t>Location</a:t>
            </a:r>
            <a:r>
              <a:rPr lang="en-US" sz="1900" dirty="0">
                <a:solidFill>
                  <a:schemeClr val="tx1"/>
                </a:solidFill>
              </a:rPr>
              <a:t>:         	</a:t>
            </a:r>
            <a:r>
              <a:rPr lang="en-US" sz="1900" b="1" dirty="0">
                <a:solidFill>
                  <a:schemeClr val="tx1"/>
                </a:solidFill>
              </a:rPr>
              <a:t>Date</a:t>
            </a:r>
            <a:r>
              <a:rPr lang="en-US" sz="1900" dirty="0">
                <a:solidFill>
                  <a:schemeClr val="tx1"/>
                </a:solidFill>
              </a:rPr>
              <a:t>:       	</a:t>
            </a:r>
            <a:r>
              <a:rPr lang="en-US" sz="1900" b="1" dirty="0" smtClean="0">
                <a:solidFill>
                  <a:schemeClr val="tx1"/>
                </a:solidFill>
              </a:rPr>
              <a:t>Contact  </a:t>
            </a:r>
            <a:r>
              <a:rPr lang="en-US" sz="1900" b="1" dirty="0">
                <a:solidFill>
                  <a:schemeClr val="tx1"/>
                </a:solidFill>
              </a:rPr>
              <a:t>Information</a:t>
            </a:r>
            <a:r>
              <a:rPr lang="en-US" sz="1900" dirty="0">
                <a:solidFill>
                  <a:schemeClr val="tx1"/>
                </a:solidFill>
              </a:rPr>
              <a:t>:  &lt;for other Khateebs only&gt;</a:t>
            </a:r>
          </a:p>
          <a:p>
            <a:r>
              <a:rPr lang="en-US" sz="1900" b="1" dirty="0" smtClean="0">
                <a:solidFill>
                  <a:schemeClr val="tx1"/>
                </a:solidFill>
              </a:rPr>
              <a:t>Topic/Theme</a:t>
            </a:r>
            <a:r>
              <a:rPr lang="en-US" sz="1900" dirty="0">
                <a:solidFill>
                  <a:schemeClr val="tx1"/>
                </a:solidFill>
              </a:rPr>
              <a:t>:  	REPENTANCE</a:t>
            </a:r>
          </a:p>
          <a:p>
            <a:r>
              <a:rPr lang="en-US" sz="1900" b="1" dirty="0" smtClean="0">
                <a:solidFill>
                  <a:schemeClr val="tx1"/>
                </a:solidFill>
              </a:rPr>
              <a:t>Quotes </a:t>
            </a:r>
            <a:r>
              <a:rPr lang="en-US" sz="1900" b="1" dirty="0">
                <a:solidFill>
                  <a:schemeClr val="tx1"/>
                </a:solidFill>
              </a:rPr>
              <a:t>from Quran</a:t>
            </a:r>
            <a:r>
              <a:rPr lang="en-US" sz="1900" dirty="0">
                <a:solidFill>
                  <a:schemeClr val="tx1"/>
                </a:solidFill>
              </a:rPr>
              <a:t>: "…And turn to Allaah in repentance, all of you, that you might succeed.“ [Quran 24:31]; Allaah also Says:"…Indeed, Allaah loves those who are constantly repentant and loves those who purify themselves.”[Quran 2:222]; Allaah Says in the Quran, "But repentance is not [accepted] of those who [continue to] do evil deeds up until, when death comes to one of them, he says: ‘Indeed, I have repented now,' or of those who die while they are disbelievers...” [Quran 4:18]</a:t>
            </a:r>
          </a:p>
          <a:p>
            <a:r>
              <a:rPr lang="en-US" sz="1900" b="1" dirty="0" smtClean="0">
                <a:solidFill>
                  <a:schemeClr val="tx1"/>
                </a:solidFill>
              </a:rPr>
              <a:t>Citations </a:t>
            </a:r>
            <a:r>
              <a:rPr lang="en-US" sz="1900" b="1" dirty="0">
                <a:solidFill>
                  <a:schemeClr val="tx1"/>
                </a:solidFill>
              </a:rPr>
              <a:t>from Hadith</a:t>
            </a:r>
            <a:r>
              <a:rPr lang="en-US" sz="1900" dirty="0">
                <a:solidFill>
                  <a:schemeClr val="tx1"/>
                </a:solidFill>
              </a:rPr>
              <a:t>:  "Allaah accepts a slave's repentance unless his death approaches.“ [At-Tirmithi]; The other was mentioned in the Hadeeth: "Whosoever turns to Allaah in repentance before the sun rises in the West, Allaah will forgive him." [Ahmad];  "O people! Make repentance to Allaah. I swear by Allaah that I make repentance to Him more than seventy times every day."[Al-Bukhaari]</a:t>
            </a:r>
          </a:p>
          <a:p>
            <a:r>
              <a:rPr lang="en-US" sz="1900" b="1" dirty="0" smtClean="0">
                <a:solidFill>
                  <a:schemeClr val="tx1"/>
                </a:solidFill>
              </a:rPr>
              <a:t>Why </a:t>
            </a:r>
            <a:r>
              <a:rPr lang="en-US" sz="1900" b="1" dirty="0">
                <a:solidFill>
                  <a:schemeClr val="tx1"/>
                </a:solidFill>
              </a:rPr>
              <a:t>don’t people repent?  </a:t>
            </a:r>
            <a:r>
              <a:rPr lang="en-US" sz="1900" dirty="0">
                <a:solidFill>
                  <a:schemeClr val="tx1"/>
                </a:solidFill>
              </a:rPr>
              <a:t>Some reasons are: 1.  Taking sins lightly: 2. "What is the point? I will only end up doing it again“. 3. Allaah is forgiving, so let me sin“; 4. "I am destined to be a sinner“;  </a:t>
            </a:r>
          </a:p>
          <a:p>
            <a:r>
              <a:rPr lang="en-US" sz="1900" b="1" dirty="0">
                <a:solidFill>
                  <a:schemeClr val="tx1"/>
                </a:solidFill>
              </a:rPr>
              <a:t>Where/How can YOU benefit from it </a:t>
            </a:r>
            <a:r>
              <a:rPr lang="en-US" sz="1900" dirty="0">
                <a:solidFill>
                  <a:schemeClr val="tx1"/>
                </a:solidFill>
              </a:rPr>
              <a:t>… It is NEVER late to ask for forgiveness. Someone might say: "I want to repent but my sins are too many." But Allah </a:t>
            </a:r>
            <a:r>
              <a:rPr lang="en-US" sz="1900" dirty="0" smtClean="0">
                <a:solidFill>
                  <a:schemeClr val="tx1"/>
                </a:solidFill>
              </a:rPr>
              <a:t>says,: </a:t>
            </a:r>
            <a:r>
              <a:rPr lang="en-US" sz="1900" dirty="0">
                <a:solidFill>
                  <a:schemeClr val="tx1"/>
                </a:solidFill>
              </a:rPr>
              <a:t>"'O my slaves who have transgressed against themselves [by sinning], do not despair of the mercy of Allaah. Indeed, Allaah forgives all sins. Indeed, it is He who is the Forgiving, the Merciful."[Quran 39:53]</a:t>
            </a:r>
          </a:p>
          <a:p>
            <a:r>
              <a:rPr lang="en-US" sz="1900" b="1" dirty="0" smtClean="0">
                <a:solidFill>
                  <a:schemeClr val="tx1"/>
                </a:solidFill>
              </a:rPr>
              <a:t>Parting </a:t>
            </a:r>
            <a:r>
              <a:rPr lang="en-US" sz="1900" b="1" dirty="0">
                <a:solidFill>
                  <a:schemeClr val="tx1"/>
                </a:solidFill>
              </a:rPr>
              <a:t>remarks </a:t>
            </a:r>
            <a:r>
              <a:rPr lang="en-US" sz="1900" dirty="0">
                <a:solidFill>
                  <a:schemeClr val="tx1"/>
                </a:solidFill>
              </a:rPr>
              <a:t>… We commit sins sometimes, knowingly and sometimes unknowingly; as human we may </a:t>
            </a:r>
            <a:r>
              <a:rPr lang="en-US" sz="1900" dirty="0" smtClean="0">
                <a:solidFill>
                  <a:schemeClr val="tx1"/>
                </a:solidFill>
              </a:rPr>
              <a:t>commit </a:t>
            </a:r>
            <a:r>
              <a:rPr lang="en-US" sz="1900" dirty="0">
                <a:solidFill>
                  <a:schemeClr val="tx1"/>
                </a:solidFill>
              </a:rPr>
              <a:t>sins in public and sometimes in private and sometimes by ourselves and sometimes by joining others.  May Allah &lt;swt&gt; in HIS infinite mercy forgive our sins and prevent us from </a:t>
            </a:r>
            <a:r>
              <a:rPr lang="en-US" sz="1900" dirty="0" smtClean="0">
                <a:solidFill>
                  <a:schemeClr val="tx1"/>
                </a:solidFill>
              </a:rPr>
              <a:t>committing </a:t>
            </a:r>
            <a:r>
              <a:rPr lang="en-US" sz="1900" dirty="0">
                <a:solidFill>
                  <a:schemeClr val="tx1"/>
                </a:solidFill>
              </a:rPr>
              <a:t>these in the future.</a:t>
            </a:r>
          </a:p>
          <a:p>
            <a:endParaRPr lang="en-US" dirty="0"/>
          </a:p>
          <a:p>
            <a:endParaRPr lang="en-US" dirty="0" smtClean="0"/>
          </a:p>
          <a:p>
            <a:endParaRPr lang="en-US" dirty="0"/>
          </a:p>
        </p:txBody>
      </p:sp>
      <p:sp>
        <p:nvSpPr>
          <p:cNvPr id="4" name="Title 3"/>
          <p:cNvSpPr>
            <a:spLocks noGrp="1"/>
          </p:cNvSpPr>
          <p:nvPr>
            <p:ph type="title"/>
          </p:nvPr>
        </p:nvSpPr>
        <p:spPr>
          <a:xfrm>
            <a:off x="568171" y="408373"/>
            <a:ext cx="8388793" cy="1039427"/>
          </a:xfrm>
        </p:spPr>
        <p:txBody>
          <a:bodyPr/>
          <a:lstStyle/>
          <a:p>
            <a:r>
              <a:rPr lang="en-US" dirty="0" smtClean="0"/>
              <a:t>Sample </a:t>
            </a:r>
            <a:r>
              <a:rPr lang="en-US" dirty="0"/>
              <a:t>Template &lt; </a:t>
            </a:r>
            <a:r>
              <a:rPr lang="en-US" sz="2800" dirty="0" smtClean="0"/>
              <a:t>Example-2</a:t>
            </a:r>
            <a:r>
              <a:rPr lang="en-US" dirty="0" smtClean="0"/>
              <a:t> </a:t>
            </a:r>
            <a:r>
              <a:rPr lang="en-US" dirty="0"/>
              <a:t>&gt;</a:t>
            </a:r>
          </a:p>
        </p:txBody>
      </p:sp>
    </p:spTree>
    <p:extLst>
      <p:ext uri="{BB962C8B-B14F-4D97-AF65-F5344CB8AC3E}">
        <p14:creationId xmlns:p14="http://schemas.microsoft.com/office/powerpoint/2010/main" xmlns="" val="12223598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21276" y="560174"/>
            <a:ext cx="10368190" cy="882260"/>
          </a:xfrm>
        </p:spPr>
        <p:txBody>
          <a:bodyPr>
            <a:normAutofit/>
          </a:bodyPr>
          <a:lstStyle/>
          <a:p>
            <a:pPr marL="0" indent="0">
              <a:buNone/>
            </a:pPr>
            <a:r>
              <a:rPr lang="en-US" sz="3200" cap="all" dirty="0" smtClean="0">
                <a:solidFill>
                  <a:schemeClr val="accent1">
                    <a:lumMod val="75000"/>
                  </a:schemeClr>
                </a:solidFill>
                <a:latin typeface="+mj-lt"/>
                <a:ea typeface="+mj-ea"/>
                <a:cs typeface="+mj-cs"/>
              </a:rPr>
              <a:t>WHY IS Communication IMPORTANT?</a:t>
            </a:r>
            <a:endParaRPr lang="en-US" sz="3200" dirty="0">
              <a:solidFill>
                <a:srgbClr val="FF0000"/>
              </a:solidFill>
            </a:endParaRPr>
          </a:p>
        </p:txBody>
      </p:sp>
      <p:sp>
        <p:nvSpPr>
          <p:cNvPr id="2" name="Rectangle 1"/>
          <p:cNvSpPr/>
          <p:nvPr/>
        </p:nvSpPr>
        <p:spPr>
          <a:xfrm>
            <a:off x="523740" y="1832388"/>
            <a:ext cx="11028609" cy="4524315"/>
          </a:xfrm>
          <a:prstGeom prst="rect">
            <a:avLst/>
          </a:prstGeom>
        </p:spPr>
        <p:txBody>
          <a:bodyPr wrap="square">
            <a:spAutoFit/>
          </a:bodyPr>
          <a:lstStyle/>
          <a:p>
            <a:pPr marL="571500" indent="-571500">
              <a:buFont typeface="Arial" panose="020B0604020202020204" pitchFamily="34" charset="0"/>
              <a:buChar char="•"/>
            </a:pPr>
            <a:r>
              <a:rPr lang="en-US" sz="3600" dirty="0" smtClean="0">
                <a:cs typeface="Aharoni" panose="02010803020104030203" pitchFamily="2" charset="-79"/>
              </a:rPr>
              <a:t>It Strengthens the bond between the Muslims and </a:t>
            </a:r>
            <a:r>
              <a:rPr lang="en-US" sz="3600" u="sng" dirty="0" smtClean="0">
                <a:cs typeface="Aharoni" panose="02010803020104030203" pitchFamily="2" charset="-79"/>
              </a:rPr>
              <a:t>their</a:t>
            </a:r>
            <a:r>
              <a:rPr lang="en-US" sz="3600" dirty="0" smtClean="0">
                <a:cs typeface="Aharoni" panose="02010803020104030203" pitchFamily="2" charset="-79"/>
              </a:rPr>
              <a:t> Masjid</a:t>
            </a:r>
          </a:p>
          <a:p>
            <a:pPr marL="571500" indent="-571500">
              <a:buFont typeface="Arial" panose="020B0604020202020204" pitchFamily="34" charset="0"/>
              <a:buChar char="•"/>
            </a:pPr>
            <a:r>
              <a:rPr lang="en-US" sz="3600" dirty="0" smtClean="0">
                <a:cs typeface="Aharoni" panose="02010803020104030203" pitchFamily="2" charset="-79"/>
              </a:rPr>
              <a:t>With a strong relationship,  attendees will feel comfortable in bringing their problems to the Imams and seek their guidance in how best to address these challenges in a manner that is in accordance with Quran &amp; Hadith</a:t>
            </a:r>
          </a:p>
          <a:p>
            <a:pPr marL="571500" indent="-571500">
              <a:buFont typeface="Arial" panose="020B0604020202020204" pitchFamily="34" charset="0"/>
              <a:buChar char="•"/>
            </a:pPr>
            <a:endParaRPr lang="en-US" sz="3600" dirty="0">
              <a:solidFill>
                <a:schemeClr val="accent4"/>
              </a:solidFill>
              <a:cs typeface="Aharoni" panose="02010803020104030203" pitchFamily="2" charset="-79"/>
            </a:endParaRPr>
          </a:p>
        </p:txBody>
      </p:sp>
    </p:spTree>
    <p:extLst>
      <p:ext uri="{BB962C8B-B14F-4D97-AF65-F5344CB8AC3E}">
        <p14:creationId xmlns:p14="http://schemas.microsoft.com/office/powerpoint/2010/main" xmlns="" val="29646747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87918"/>
          </a:xfrm>
        </p:spPr>
        <p:txBody>
          <a:bodyPr/>
          <a:lstStyle/>
          <a:p>
            <a:r>
              <a:rPr lang="en-US" dirty="0" smtClean="0"/>
              <a:t>Suggestions : WRAP-UP</a:t>
            </a:r>
            <a:endParaRPr lang="en-US" dirty="0"/>
          </a:p>
        </p:txBody>
      </p:sp>
      <p:sp>
        <p:nvSpPr>
          <p:cNvPr id="3" name="Rectangle 2"/>
          <p:cNvSpPr/>
          <p:nvPr/>
        </p:nvSpPr>
        <p:spPr>
          <a:xfrm>
            <a:off x="173249" y="1496291"/>
            <a:ext cx="11804072" cy="4462760"/>
          </a:xfrm>
          <a:prstGeom prst="rect">
            <a:avLst/>
          </a:prstGeom>
        </p:spPr>
        <p:txBody>
          <a:bodyPr wrap="square">
            <a:spAutoFit/>
          </a:bodyPr>
          <a:lstStyle/>
          <a:p>
            <a:pPr marL="571500" indent="-571500">
              <a:buFont typeface="Arial" panose="020B0604020202020204" pitchFamily="34" charset="0"/>
              <a:buChar char="•"/>
            </a:pPr>
            <a:r>
              <a:rPr lang="en-US" sz="2800" dirty="0" smtClean="0">
                <a:cs typeface="Aharoni" panose="02010803020104030203" pitchFamily="2" charset="-79"/>
              </a:rPr>
              <a:t>Ensure Knowledge-Sharing Becomes a Major </a:t>
            </a:r>
            <a:r>
              <a:rPr lang="en-US" sz="2800" dirty="0">
                <a:cs typeface="Aharoni" panose="02010803020104030203" pitchFamily="2" charset="-79"/>
              </a:rPr>
              <a:t>G</a:t>
            </a:r>
            <a:r>
              <a:rPr lang="en-US" sz="2800" dirty="0" smtClean="0">
                <a:cs typeface="Aharoni" panose="02010803020104030203" pitchFamily="2" charset="-79"/>
              </a:rPr>
              <a:t>oal</a:t>
            </a:r>
            <a:r>
              <a:rPr lang="en-US" dirty="0" smtClean="0">
                <a:cs typeface="Aharoni" panose="02010803020104030203" pitchFamily="2" charset="-79"/>
              </a:rPr>
              <a:t> </a:t>
            </a:r>
            <a:r>
              <a:rPr lang="en-US" sz="2800" dirty="0" smtClean="0">
                <a:cs typeface="Aharoni" panose="02010803020104030203" pitchFamily="2" charset="-79"/>
              </a:rPr>
              <a:t> </a:t>
            </a:r>
          </a:p>
          <a:p>
            <a:pPr lvl="1"/>
            <a:r>
              <a:rPr lang="en-US" dirty="0" smtClean="0">
                <a:cs typeface="Aharoni" panose="02010803020104030203" pitchFamily="2" charset="-79"/>
              </a:rPr>
              <a:t>  ‘</a:t>
            </a:r>
            <a:r>
              <a:rPr lang="en-US" i="1" dirty="0">
                <a:cs typeface="Aharoni" panose="02010803020104030203" pitchFamily="2" charset="-79"/>
              </a:rPr>
              <a:t>M</a:t>
            </a:r>
            <a:r>
              <a:rPr lang="en-US" i="1" dirty="0" smtClean="0">
                <a:cs typeface="Aharoni" panose="02010803020104030203" pitchFamily="2" charset="-79"/>
              </a:rPr>
              <a:t>essage sent equals message received</a:t>
            </a:r>
            <a:r>
              <a:rPr lang="en-US" dirty="0" smtClean="0">
                <a:cs typeface="Aharoni" panose="02010803020104030203" pitchFamily="2" charset="-79"/>
              </a:rPr>
              <a:t>’… Use every means, electronic or other, to re-inforce the core nuggets of the Khutbah</a:t>
            </a:r>
          </a:p>
          <a:p>
            <a:pPr marL="571500" indent="-571500">
              <a:buFont typeface="Arial" panose="020B0604020202020204" pitchFamily="34" charset="0"/>
              <a:buChar char="•"/>
            </a:pPr>
            <a:r>
              <a:rPr lang="en-US" sz="2800" dirty="0" smtClean="0">
                <a:cs typeface="Aharoni" panose="02010803020104030203" pitchFamily="2" charset="-79"/>
              </a:rPr>
              <a:t>Understand your Congregation </a:t>
            </a:r>
            <a:r>
              <a:rPr lang="en-US" dirty="0" smtClean="0">
                <a:cs typeface="Aharoni" panose="02010803020104030203" pitchFamily="2" charset="-79"/>
              </a:rPr>
              <a:t>Share knowledge at their level of comprehension; raise the level of conviction week by week; be punctual- don’t keep the congregation waiting</a:t>
            </a:r>
          </a:p>
          <a:p>
            <a:pPr marL="571500" indent="-571500">
              <a:buFont typeface="Arial" panose="020B0604020202020204" pitchFamily="34" charset="0"/>
              <a:buChar char="•"/>
            </a:pPr>
            <a:r>
              <a:rPr lang="en-US" sz="2800" dirty="0" smtClean="0">
                <a:cs typeface="Aharoni" panose="02010803020104030203" pitchFamily="2" charset="-79"/>
              </a:rPr>
              <a:t>Choose a ‘Current </a:t>
            </a:r>
            <a:r>
              <a:rPr lang="en-US" sz="2800" dirty="0" smtClean="0">
                <a:cs typeface="Aharoni" panose="02010803020104030203" pitchFamily="2" charset="-79"/>
              </a:rPr>
              <a:t>Topic’ </a:t>
            </a:r>
            <a:r>
              <a:rPr lang="en-US" sz="2000" dirty="0" smtClean="0">
                <a:cs typeface="Aharoni" panose="02010803020104030203" pitchFamily="2" charset="-79"/>
              </a:rPr>
              <a:t> </a:t>
            </a:r>
            <a:r>
              <a:rPr lang="en-US" dirty="0" smtClean="0">
                <a:cs typeface="Aharoni" panose="02010803020104030203" pitchFamily="2" charset="-79"/>
              </a:rPr>
              <a:t>make a point or two and “hammer it over &amp; over again”; give example where/when it can be applied i.e. GROUND the concept by using “Sticky” examples that all can relate to; Remember that it is a ‘one-way conversation’ … </a:t>
            </a:r>
            <a:r>
              <a:rPr lang="en-US" u="sng" dirty="0" smtClean="0">
                <a:cs typeface="Aharoni" panose="02010803020104030203" pitchFamily="2" charset="-79"/>
              </a:rPr>
              <a:t>You talk </a:t>
            </a:r>
            <a:r>
              <a:rPr lang="en-US" u="sng" dirty="0" smtClean="0">
                <a:cs typeface="Aharoni" panose="02010803020104030203" pitchFamily="2" charset="-79"/>
              </a:rPr>
              <a:t>and </a:t>
            </a:r>
            <a:r>
              <a:rPr lang="en-US" u="sng" dirty="0" smtClean="0">
                <a:cs typeface="Aharoni" panose="02010803020104030203" pitchFamily="2" charset="-79"/>
              </a:rPr>
              <a:t>they </a:t>
            </a:r>
            <a:r>
              <a:rPr lang="en-US" u="sng" dirty="0" smtClean="0">
                <a:cs typeface="Aharoni" panose="02010803020104030203" pitchFamily="2" charset="-79"/>
              </a:rPr>
              <a:t>listen!</a:t>
            </a:r>
            <a:r>
              <a:rPr lang="en-US" dirty="0" smtClean="0">
                <a:cs typeface="Aharoni" panose="02010803020104030203" pitchFamily="2" charset="-79"/>
              </a:rPr>
              <a:t>  </a:t>
            </a:r>
          </a:p>
          <a:p>
            <a:pPr marL="571500" indent="-571500">
              <a:buFont typeface="Arial" panose="020B0604020202020204" pitchFamily="34" charset="0"/>
              <a:buChar char="•"/>
            </a:pPr>
            <a:r>
              <a:rPr lang="en-US" sz="2800" dirty="0" smtClean="0">
                <a:cs typeface="Aharoni" panose="02010803020104030203" pitchFamily="2" charset="-79"/>
              </a:rPr>
              <a:t>Delivery </a:t>
            </a:r>
            <a:r>
              <a:rPr lang="en-US" dirty="0" smtClean="0">
                <a:cs typeface="Aharoni" panose="02010803020104030203" pitchFamily="2" charset="-79"/>
              </a:rPr>
              <a:t>speak slowly yet loudly, enunciate well; remind yourself: no questions are asked &amp; no notes taken!; so, keep </a:t>
            </a:r>
            <a:r>
              <a:rPr lang="en-US" dirty="0">
                <a:cs typeface="Aharoni" panose="02010803020104030203" pitchFamily="2" charset="-79"/>
              </a:rPr>
              <a:t>repeating the topic </a:t>
            </a:r>
            <a:r>
              <a:rPr lang="en-US" dirty="0" smtClean="0">
                <a:cs typeface="Aharoni" panose="02010803020104030203" pitchFamily="2" charset="-79"/>
              </a:rPr>
              <a:t>&amp; the key points; cites references/hadith, It may be worth repeating the same topic next week using different Quranic verses &amp; Hadith </a:t>
            </a:r>
          </a:p>
          <a:p>
            <a:pPr marL="571500" indent="-571500">
              <a:buFont typeface="Arial" panose="020B0604020202020204" pitchFamily="34" charset="0"/>
              <a:buChar char="•"/>
            </a:pPr>
            <a:r>
              <a:rPr lang="en-US" sz="2800" dirty="0">
                <a:cs typeface="Aharoni" panose="02010803020104030203" pitchFamily="2" charset="-79"/>
              </a:rPr>
              <a:t> </a:t>
            </a:r>
            <a:r>
              <a:rPr lang="en-US" sz="2800" dirty="0" smtClean="0">
                <a:cs typeface="Aharoni" panose="02010803020104030203" pitchFamily="2" charset="-79"/>
              </a:rPr>
              <a:t>Remember </a:t>
            </a:r>
            <a:r>
              <a:rPr lang="en-US" dirty="0" smtClean="0">
                <a:cs typeface="Aharoni" panose="02010803020104030203" pitchFamily="2" charset="-79"/>
              </a:rPr>
              <a:t>it is </a:t>
            </a:r>
            <a:r>
              <a:rPr lang="en-US" dirty="0">
                <a:cs typeface="Aharoni" panose="02010803020104030203" pitchFamily="2" charset="-79"/>
              </a:rPr>
              <a:t>YOU</a:t>
            </a:r>
            <a:r>
              <a:rPr lang="en-US" dirty="0" smtClean="0">
                <a:cs typeface="Aharoni" panose="02010803020104030203" pitchFamily="2" charset="-79"/>
              </a:rPr>
              <a:t> who is the </a:t>
            </a:r>
            <a:r>
              <a:rPr lang="en-US" u="sng" dirty="0" smtClean="0">
                <a:cs typeface="Aharoni" panose="02010803020104030203" pitchFamily="2" charset="-79"/>
              </a:rPr>
              <a:t>host</a:t>
            </a:r>
            <a:r>
              <a:rPr lang="en-US" dirty="0" smtClean="0">
                <a:cs typeface="Aharoni" panose="02010803020104030203" pitchFamily="2" charset="-79"/>
              </a:rPr>
              <a:t> and the congregation is YOUR </a:t>
            </a:r>
            <a:r>
              <a:rPr lang="en-US" u="sng" dirty="0" smtClean="0">
                <a:cs typeface="Aharoni" panose="02010803020104030203" pitchFamily="2" charset="-79"/>
              </a:rPr>
              <a:t>guest</a:t>
            </a:r>
            <a:r>
              <a:rPr lang="en-US" dirty="0" smtClean="0">
                <a:cs typeface="Aharoni" panose="02010803020104030203" pitchFamily="2" charset="-79"/>
              </a:rPr>
              <a:t>! Treat them in a way such that </a:t>
            </a:r>
            <a:r>
              <a:rPr lang="en-US" dirty="0" smtClean="0">
                <a:cs typeface="Aharoni" panose="02010803020104030203" pitchFamily="2" charset="-79"/>
              </a:rPr>
              <a:t>they want to </a:t>
            </a:r>
            <a:r>
              <a:rPr lang="en-US" dirty="0" smtClean="0">
                <a:cs typeface="Aharoni" panose="02010803020104030203" pitchFamily="2" charset="-79"/>
              </a:rPr>
              <a:t>come back again &amp; again… Until they </a:t>
            </a:r>
            <a:r>
              <a:rPr lang="en-US" u="sng" dirty="0" smtClean="0">
                <a:cs typeface="Aharoni" panose="02010803020104030203" pitchFamily="2" charset="-79"/>
              </a:rPr>
              <a:t>realize it is their home</a:t>
            </a:r>
            <a:r>
              <a:rPr lang="en-US" dirty="0" smtClean="0">
                <a:cs typeface="Aharoni" panose="02010803020104030203" pitchFamily="2" charset="-79"/>
              </a:rPr>
              <a:t>! </a:t>
            </a:r>
            <a:endParaRPr lang="en-US" dirty="0">
              <a:cs typeface="Aharoni" panose="02010803020104030203" pitchFamily="2" charset="-79"/>
            </a:endParaRPr>
          </a:p>
        </p:txBody>
      </p:sp>
    </p:spTree>
    <p:extLst>
      <p:ext uri="{BB962C8B-B14F-4D97-AF65-F5344CB8AC3E}">
        <p14:creationId xmlns:p14="http://schemas.microsoft.com/office/powerpoint/2010/main" xmlns="" val="2811166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608" y="1609859"/>
            <a:ext cx="11475077" cy="4460742"/>
          </a:xfrm>
        </p:spPr>
        <p:txBody>
          <a:bodyPr/>
          <a:lstStyle/>
          <a:p>
            <a:pPr algn="ctr"/>
            <a:r>
              <a:rPr lang="en-US" sz="3600" b="1" dirty="0">
                <a:solidFill>
                  <a:schemeClr val="tx1"/>
                </a:solidFill>
                <a:latin typeface="+mn-lt"/>
                <a:ea typeface="+mn-ea"/>
                <a:cs typeface="Aharoni" panose="02010803020104030203" pitchFamily="2" charset="-79"/>
              </a:rPr>
              <a:t>Communication </a:t>
            </a:r>
            <a:r>
              <a:rPr lang="en-US" sz="3600" b="1" dirty="0" smtClean="0">
                <a:solidFill>
                  <a:schemeClr val="tx1"/>
                </a:solidFill>
                <a:latin typeface="+mn-lt"/>
                <a:ea typeface="+mn-ea"/>
                <a:cs typeface="Aharoni" panose="02010803020104030203" pitchFamily="2" charset="-79"/>
              </a:rPr>
              <a:t>is the</a:t>
            </a:r>
            <a:r>
              <a:rPr lang="en-US" sz="3600" b="1" dirty="0">
                <a:solidFill>
                  <a:schemeClr val="tx1"/>
                </a:solidFill>
                <a:latin typeface="+mn-lt"/>
                <a:ea typeface="+mn-ea"/>
                <a:cs typeface="Aharoni" panose="02010803020104030203" pitchFamily="2" charset="-79"/>
              </a:rPr>
              <a:t/>
            </a:r>
            <a:br>
              <a:rPr lang="en-US" sz="3600" b="1" dirty="0">
                <a:solidFill>
                  <a:schemeClr val="tx1"/>
                </a:solidFill>
                <a:latin typeface="+mn-lt"/>
                <a:ea typeface="+mn-ea"/>
                <a:cs typeface="Aharoni" panose="02010803020104030203" pitchFamily="2" charset="-79"/>
              </a:rPr>
            </a:br>
            <a:r>
              <a:rPr lang="en-US" sz="3600" b="1" dirty="0">
                <a:solidFill>
                  <a:schemeClr val="tx1"/>
                </a:solidFill>
                <a:latin typeface="+mn-lt"/>
                <a:ea typeface="+mn-ea"/>
                <a:cs typeface="Aharoni" panose="02010803020104030203" pitchFamily="2" charset="-79"/>
              </a:rPr>
              <a:t>essence of all </a:t>
            </a:r>
            <a:r>
              <a:rPr lang="en-US" sz="3600" b="1" dirty="0" smtClean="0">
                <a:solidFill>
                  <a:schemeClr val="tx1"/>
                </a:solidFill>
                <a:latin typeface="+mn-lt"/>
                <a:ea typeface="+mn-ea"/>
                <a:cs typeface="Aharoni" panose="02010803020104030203" pitchFamily="2" charset="-79"/>
              </a:rPr>
              <a:t>relationships</a:t>
            </a:r>
            <a:endParaRPr lang="en-US" b="1" dirty="0">
              <a:solidFill>
                <a:schemeClr val="tx1"/>
              </a:solidFill>
            </a:endParaRPr>
          </a:p>
        </p:txBody>
      </p:sp>
    </p:spTree>
    <p:extLst>
      <p:ext uri="{BB962C8B-B14F-4D97-AF65-F5344CB8AC3E}">
        <p14:creationId xmlns:p14="http://schemas.microsoft.com/office/powerpoint/2010/main" xmlns="" val="1381351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Questions?</a:t>
            </a:r>
            <a:endParaRPr lang="en-US" dirty="0"/>
          </a:p>
        </p:txBody>
      </p:sp>
      <p:pic>
        <p:nvPicPr>
          <p:cNvPr id="3" name="Picture 2" descr="http://www.jeffkorhan.com/images/2011/08/2011.8.28-Questions.jpg">
            <a:hlinkClick r:id="rId2"/>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74823" y="2149528"/>
            <a:ext cx="2239777" cy="298636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4" name="Rectangle 3"/>
          <p:cNvSpPr/>
          <p:nvPr/>
        </p:nvSpPr>
        <p:spPr>
          <a:xfrm>
            <a:off x="2514600" y="1595021"/>
            <a:ext cx="9590809" cy="4421315"/>
          </a:xfrm>
          <a:prstGeom prst="rect">
            <a:avLst/>
          </a:prstGeom>
        </p:spPr>
        <p:txBody>
          <a:bodyPr wrap="square">
            <a:spAutoFit/>
          </a:bodyPr>
          <a:lstStyle/>
          <a:p>
            <a:pPr marL="571500" indent="-571500">
              <a:buFont typeface="Arial" panose="020B0604020202020204" pitchFamily="34" charset="0"/>
              <a:buChar char="•"/>
            </a:pPr>
            <a:r>
              <a:rPr lang="en-US" sz="2800" b="1" dirty="0" smtClean="0">
                <a:cs typeface="Aharoni" panose="02010803020104030203" pitchFamily="2" charset="-79"/>
              </a:rPr>
              <a:t>BUILD</a:t>
            </a:r>
            <a:r>
              <a:rPr lang="en-US" sz="2800" dirty="0" smtClean="0">
                <a:cs typeface="Aharoni" panose="02010803020104030203" pitchFamily="2" charset="-79"/>
              </a:rPr>
              <a:t> the trust level with </a:t>
            </a:r>
            <a:r>
              <a:rPr lang="en-US" sz="2800" dirty="0">
                <a:cs typeface="Aharoni" panose="02010803020104030203" pitchFamily="2" charset="-79"/>
              </a:rPr>
              <a:t>the Congregation </a:t>
            </a:r>
            <a:r>
              <a:rPr lang="en-US" sz="2800" dirty="0" smtClean="0">
                <a:cs typeface="Aharoni" panose="02010803020104030203" pitchFamily="2" charset="-79"/>
              </a:rPr>
              <a:t>– </a:t>
            </a:r>
            <a:r>
              <a:rPr lang="en-US" sz="2000" dirty="0" smtClean="0">
                <a:cs typeface="Aharoni" panose="02010803020104030203" pitchFamily="2" charset="-79"/>
              </a:rPr>
              <a:t>Open doors for them for further communication … they will come to you and share their sorrows and invite you to participate in their joys… </a:t>
            </a:r>
          </a:p>
          <a:p>
            <a:endParaRPr lang="en-US" sz="2000" dirty="0" smtClean="0">
              <a:cs typeface="Aharoni" panose="02010803020104030203" pitchFamily="2" charset="-79"/>
            </a:endParaRPr>
          </a:p>
          <a:p>
            <a:pPr marL="457200" indent="-457200">
              <a:buFont typeface="Arial" panose="020B0604020202020204" pitchFamily="34" charset="0"/>
              <a:buChar char="•"/>
            </a:pPr>
            <a:r>
              <a:rPr lang="en-US" sz="2800" b="1" dirty="0" smtClean="0">
                <a:cs typeface="Aharoni" panose="02010803020104030203" pitchFamily="2" charset="-79"/>
              </a:rPr>
              <a:t>OWNERSHIP</a:t>
            </a:r>
            <a:r>
              <a:rPr lang="en-US" sz="2800" dirty="0" smtClean="0">
                <a:cs typeface="Aharoni" panose="02010803020104030203" pitchFamily="2" charset="-79"/>
              </a:rPr>
              <a:t> &amp; the responsibility of the </a:t>
            </a:r>
            <a:r>
              <a:rPr lang="en-US" sz="2800" dirty="0">
                <a:cs typeface="Aharoni" panose="02010803020104030203" pitchFamily="2" charset="-79"/>
              </a:rPr>
              <a:t>Masjid </a:t>
            </a:r>
            <a:r>
              <a:rPr lang="en-US" sz="2800" dirty="0" smtClean="0">
                <a:cs typeface="Aharoni" panose="02010803020104030203" pitchFamily="2" charset="-79"/>
              </a:rPr>
              <a:t>shifts from a few to many - </a:t>
            </a:r>
            <a:r>
              <a:rPr lang="en-US" sz="2000" dirty="0" smtClean="0">
                <a:cs typeface="Aharoni" panose="02010803020104030203" pitchFamily="2" charset="-79"/>
              </a:rPr>
              <a:t>  With this shift there is an attitude change… they </a:t>
            </a:r>
            <a:r>
              <a:rPr lang="en-US" sz="2000" dirty="0">
                <a:cs typeface="Aharoni" panose="02010803020104030203" pitchFamily="2" charset="-79"/>
              </a:rPr>
              <a:t>will do all they can to keep it beautiful, </a:t>
            </a:r>
            <a:r>
              <a:rPr lang="en-US" sz="2000" dirty="0" smtClean="0">
                <a:cs typeface="Aharoni" panose="02010803020104030203" pitchFamily="2" charset="-79"/>
              </a:rPr>
              <a:t>help meet its commitments from feeding the hungry, strengthening inter-faith activities, to fund expansion efforts, </a:t>
            </a:r>
            <a:r>
              <a:rPr lang="en-US" sz="2000" dirty="0">
                <a:cs typeface="Aharoni" panose="02010803020104030203" pitchFamily="2" charset="-79"/>
              </a:rPr>
              <a:t>etc. </a:t>
            </a:r>
            <a:r>
              <a:rPr lang="en-US" sz="2000" dirty="0" smtClean="0">
                <a:cs typeface="Aharoni" panose="02010803020104030203" pitchFamily="2" charset="-79"/>
              </a:rPr>
              <a:t> </a:t>
            </a:r>
            <a:r>
              <a:rPr lang="en-US" sz="2000" u="sng" dirty="0" smtClean="0">
                <a:cs typeface="Aharoni" panose="02010803020104030203" pitchFamily="2" charset="-79"/>
              </a:rPr>
              <a:t>They share because they care</a:t>
            </a:r>
            <a:r>
              <a:rPr lang="en-US" sz="2000" dirty="0" smtClean="0">
                <a:cs typeface="Aharoni" panose="02010803020104030203" pitchFamily="2" charset="-79"/>
              </a:rPr>
              <a:t>!</a:t>
            </a:r>
          </a:p>
          <a:p>
            <a:pPr marL="457200" indent="-457200">
              <a:buFont typeface="Arial" panose="020B0604020202020204" pitchFamily="34" charset="0"/>
              <a:buChar char="•"/>
            </a:pPr>
            <a:endParaRPr lang="en-US" sz="2000" dirty="0" smtClean="0">
              <a:cs typeface="Aharoni" panose="02010803020104030203" pitchFamily="2" charset="-79"/>
            </a:endParaRPr>
          </a:p>
          <a:p>
            <a:pPr marL="571500" indent="-571500">
              <a:buFont typeface="Arial" panose="020B0604020202020204" pitchFamily="34" charset="0"/>
              <a:buChar char="•"/>
            </a:pPr>
            <a:r>
              <a:rPr lang="en-US" sz="2800" b="1" dirty="0" smtClean="0">
                <a:cs typeface="Aharoni" panose="02010803020104030203" pitchFamily="2" charset="-79"/>
              </a:rPr>
              <a:t>You</a:t>
            </a:r>
            <a:r>
              <a:rPr lang="en-US" sz="2800" dirty="0" smtClean="0">
                <a:cs typeface="Aharoni" panose="02010803020104030203" pitchFamily="2" charset="-79"/>
              </a:rPr>
              <a:t> </a:t>
            </a:r>
            <a:r>
              <a:rPr lang="en-US" sz="2800" dirty="0">
                <a:cs typeface="Aharoni" panose="02010803020104030203" pitchFamily="2" charset="-79"/>
              </a:rPr>
              <a:t>have </a:t>
            </a:r>
            <a:r>
              <a:rPr lang="en-US" sz="2800" u="sng" dirty="0">
                <a:cs typeface="Aharoni" panose="02010803020104030203" pitchFamily="2" charset="-79"/>
              </a:rPr>
              <a:t>Enhanced the </a:t>
            </a:r>
            <a:r>
              <a:rPr lang="en-US" sz="2800" u="sng" dirty="0" smtClean="0">
                <a:cs typeface="Aharoni" panose="02010803020104030203" pitchFamily="2" charset="-79"/>
              </a:rPr>
              <a:t>Khutbah-Impact!</a:t>
            </a:r>
            <a:endParaRPr lang="en-US" sz="2800" u="sng" dirty="0">
              <a:cs typeface="Aharoni" panose="02010803020104030203" pitchFamily="2" charset="-79"/>
            </a:endParaRPr>
          </a:p>
          <a:p>
            <a:endParaRPr lang="en-US" sz="2800" u="sng" dirty="0">
              <a:cs typeface="Aharoni" panose="02010803020104030203" pitchFamily="2" charset="-79"/>
            </a:endParaRPr>
          </a:p>
        </p:txBody>
      </p:sp>
    </p:spTree>
    <p:extLst>
      <p:ext uri="{BB962C8B-B14F-4D97-AF65-F5344CB8AC3E}">
        <p14:creationId xmlns:p14="http://schemas.microsoft.com/office/powerpoint/2010/main" xmlns="" val="607292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Preface</a:t>
            </a:r>
            <a:endParaRPr lang="en-US" dirty="0"/>
          </a:p>
        </p:txBody>
      </p:sp>
      <p:sp>
        <p:nvSpPr>
          <p:cNvPr id="3" name="Content Placeholder 2"/>
          <p:cNvSpPr>
            <a:spLocks noGrp="1"/>
          </p:cNvSpPr>
          <p:nvPr>
            <p:ph idx="1"/>
          </p:nvPr>
        </p:nvSpPr>
        <p:spPr>
          <a:xfrm>
            <a:off x="609600" y="1752602"/>
            <a:ext cx="10972800" cy="4076698"/>
          </a:xfrm>
        </p:spPr>
        <p:txBody>
          <a:bodyPr>
            <a:normAutofit fontScale="92500"/>
          </a:bodyPr>
          <a:lstStyle/>
          <a:p>
            <a:pPr marL="114300" indent="0">
              <a:buNone/>
            </a:pPr>
            <a:r>
              <a:rPr lang="en-US" sz="1200" dirty="0" smtClean="0"/>
              <a:t> </a:t>
            </a:r>
            <a:endParaRPr lang="en-US" sz="1000" dirty="0"/>
          </a:p>
          <a:p>
            <a:pPr marL="114300" indent="0">
              <a:buNone/>
            </a:pPr>
            <a:r>
              <a:rPr lang="en-US" sz="1400" dirty="0"/>
              <a:t>Blessed are the Khateebs who </a:t>
            </a:r>
            <a:r>
              <a:rPr lang="en-US" sz="1400" dirty="0" smtClean="0"/>
              <a:t>are given </a:t>
            </a:r>
            <a:r>
              <a:rPr lang="en-US" sz="1400" dirty="0"/>
              <a:t>a weekly opportunity to remind &amp; reinforce actions that </a:t>
            </a:r>
            <a:r>
              <a:rPr lang="en-US" sz="1400" dirty="0" smtClean="0"/>
              <a:t>are good </a:t>
            </a:r>
            <a:r>
              <a:rPr lang="en-US" sz="1400" dirty="0"/>
              <a:t>in the sight of Allah &lt;swt&gt; and </a:t>
            </a:r>
            <a:r>
              <a:rPr lang="en-US" sz="1400" dirty="0" smtClean="0"/>
              <a:t>HIS prophet &lt;pbuh&gt;.  In receiving this gift, the Khateebs should sincerely ask themselves in a critical manner questions such as, “Am I taking full advantage of this opportunity or  just fulfilling </a:t>
            </a:r>
            <a:r>
              <a:rPr lang="en-US" sz="1400" dirty="0"/>
              <a:t>an </a:t>
            </a:r>
            <a:r>
              <a:rPr lang="en-US" sz="1400" dirty="0" smtClean="0"/>
              <a:t>obligation?”, “ Am I making every effort to ensure that the message I am delivering is the  same as the message they ought to be receiving?”,  “Is it clear and cogent enough for all in the congregation?”,  “Am I also giving present-day examples that are “grounded” and “sticky” enough the that the congregation can appreciate it and relate to?”. This requires an insatiable urge to continue to excel.  A committed focus on </a:t>
            </a:r>
            <a:r>
              <a:rPr lang="en-US" sz="1400" dirty="0" smtClean="0"/>
              <a:t>self-regulation </a:t>
            </a:r>
            <a:r>
              <a:rPr lang="en-US" sz="1400" dirty="0" smtClean="0"/>
              <a:t>and better use of this weekly opportunity will, Insha'Allah, significantly Enhance the Impact of the Khutbahs! </a:t>
            </a:r>
          </a:p>
          <a:p>
            <a:pPr marL="114300" indent="0">
              <a:buNone/>
            </a:pPr>
            <a:endParaRPr lang="en-US" sz="1400" dirty="0" smtClean="0"/>
          </a:p>
          <a:p>
            <a:pPr marL="114300" indent="0">
              <a:buNone/>
            </a:pPr>
            <a:r>
              <a:rPr lang="en-US" sz="1400" dirty="0" smtClean="0"/>
              <a:t>With the increase in Islamophobia worldwide, Muslims, in particular the young generation, are under unprecedented scrutiny for their actions and behaviors.  </a:t>
            </a:r>
            <a:r>
              <a:rPr lang="en-US" sz="1400" dirty="0"/>
              <a:t>Critical evaluation of this weekly opportunity, </a:t>
            </a:r>
            <a:r>
              <a:rPr lang="en-US" sz="1400" dirty="0" smtClean="0"/>
              <a:t>preferably by the Khateebs themselves, is essential.   A suggestion is to start from the core- basics of Muslim behavior such as - </a:t>
            </a:r>
            <a:r>
              <a:rPr lang="en-US" sz="1400" i="1" dirty="0" smtClean="0"/>
              <a:t>promote compassion, practice patience and understanding, refrain from lying, stealing, misleading </a:t>
            </a:r>
            <a:r>
              <a:rPr lang="en-US" sz="1400" i="1" dirty="0"/>
              <a:t>or </a:t>
            </a:r>
            <a:r>
              <a:rPr lang="en-US" sz="1400" i="1" dirty="0" smtClean="0"/>
              <a:t>deceiving, </a:t>
            </a:r>
            <a:r>
              <a:rPr lang="en-US" sz="1400" i="1" dirty="0"/>
              <a:t>stand </a:t>
            </a:r>
            <a:r>
              <a:rPr lang="en-US" sz="1400" i="1" dirty="0" smtClean="0"/>
              <a:t>firm for </a:t>
            </a:r>
            <a:r>
              <a:rPr lang="en-US" sz="1400" i="1" dirty="0"/>
              <a:t>truth &amp; justice, for the protection of </a:t>
            </a:r>
            <a:r>
              <a:rPr lang="en-US" sz="1400" i="1" dirty="0" smtClean="0"/>
              <a:t>life, seek forgiveness, etc</a:t>
            </a:r>
            <a:r>
              <a:rPr lang="en-US" sz="1400" dirty="0"/>
              <a:t>. </a:t>
            </a:r>
            <a:r>
              <a:rPr lang="en-US" sz="1400" dirty="0" smtClean="0"/>
              <a:t> There should be multiple khutbahs on each of these topics.  When a point is repeated over and over again, you are increasing the probability of comprehension and retention which will, undoubtedly be reflected in behavioral change.  Changes in behavior when interacting with others – be they at home, or at work or when travelling or conversing in a market-place, etc. are needed to bring about a change in the perception of Islam &amp; Muslims. With such positive behavioral changes, the world-view will alter. Islam will be viewed as a religion that abhors violence and promotes and practices Peace,  </a:t>
            </a:r>
            <a:r>
              <a:rPr lang="en-US" sz="1400" dirty="0"/>
              <a:t>Muslims will be viewed as Trustworthy, Compassionate, </a:t>
            </a:r>
            <a:r>
              <a:rPr lang="en-US" sz="1400" dirty="0" smtClean="0"/>
              <a:t>Peacemakers and the true meaning of As-salaam-o-</a:t>
            </a:r>
            <a:r>
              <a:rPr lang="en-US" sz="1400" dirty="0" err="1" smtClean="0"/>
              <a:t>alaikum</a:t>
            </a:r>
            <a:r>
              <a:rPr lang="en-US" sz="1400" dirty="0" smtClean="0"/>
              <a:t> will emerge.  </a:t>
            </a:r>
            <a:endParaRPr lang="en-US" sz="1400" dirty="0"/>
          </a:p>
        </p:txBody>
      </p:sp>
    </p:spTree>
    <p:extLst>
      <p:ext uri="{BB962C8B-B14F-4D97-AF65-F5344CB8AC3E}">
        <p14:creationId xmlns:p14="http://schemas.microsoft.com/office/powerpoint/2010/main" xmlns="" val="1326967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20" y="482085"/>
            <a:ext cx="9526587" cy="947353"/>
          </a:xfrm>
        </p:spPr>
        <p:txBody>
          <a:bodyPr>
            <a:noAutofit/>
          </a:bodyPr>
          <a:lstStyle/>
          <a:p>
            <a:pPr>
              <a:spcBef>
                <a:spcPct val="20000"/>
              </a:spcBef>
              <a:buClr>
                <a:schemeClr val="accent1"/>
              </a:buClr>
            </a:pPr>
            <a:r>
              <a:rPr lang="en-US" dirty="0"/>
              <a:t>BACKGROUND</a:t>
            </a:r>
          </a:p>
        </p:txBody>
      </p:sp>
      <p:sp>
        <p:nvSpPr>
          <p:cNvPr id="3" name="Content Placeholder 2"/>
          <p:cNvSpPr>
            <a:spLocks noGrp="1"/>
          </p:cNvSpPr>
          <p:nvPr>
            <p:ph idx="1"/>
          </p:nvPr>
        </p:nvSpPr>
        <p:spPr>
          <a:xfrm>
            <a:off x="166256" y="1641764"/>
            <a:ext cx="11803324" cy="5216236"/>
          </a:xfrm>
        </p:spPr>
        <p:txBody>
          <a:bodyPr>
            <a:normAutofit/>
          </a:bodyPr>
          <a:lstStyle/>
          <a:p>
            <a:r>
              <a:rPr lang="en-US" sz="1600" b="1" dirty="0" smtClean="0">
                <a:solidFill>
                  <a:schemeClr val="tx1"/>
                </a:solidFill>
              </a:rPr>
              <a:t>Jumah </a:t>
            </a:r>
            <a:r>
              <a:rPr lang="en-US" sz="1600" dirty="0" smtClean="0">
                <a:solidFill>
                  <a:schemeClr val="tx1"/>
                </a:solidFill>
              </a:rPr>
              <a:t> Khateebs are fortunate in that they have a weekly opportunity to sow seeds for </a:t>
            </a:r>
            <a:r>
              <a:rPr lang="en-US" sz="1600" dirty="0" err="1" smtClean="0">
                <a:solidFill>
                  <a:schemeClr val="tx1"/>
                </a:solidFill>
              </a:rPr>
              <a:t>Thawab</a:t>
            </a:r>
            <a:r>
              <a:rPr lang="en-US" sz="1600" dirty="0" smtClean="0">
                <a:solidFill>
                  <a:schemeClr val="tx1"/>
                </a:solidFill>
              </a:rPr>
              <a:t>-e-</a:t>
            </a:r>
            <a:r>
              <a:rPr lang="en-US" sz="1600" dirty="0" err="1" smtClean="0">
                <a:solidFill>
                  <a:schemeClr val="tx1"/>
                </a:solidFill>
              </a:rPr>
              <a:t>Jaria</a:t>
            </a:r>
            <a:r>
              <a:rPr lang="en-US" sz="1600" dirty="0" smtClean="0">
                <a:solidFill>
                  <a:schemeClr val="tx1"/>
                </a:solidFill>
              </a:rPr>
              <a:t> </a:t>
            </a:r>
            <a:r>
              <a:rPr lang="en-US" sz="1600" dirty="0" smtClean="0">
                <a:solidFill>
                  <a:schemeClr val="tx1"/>
                </a:solidFill>
              </a:rPr>
              <a:t>… A true blessing from Allah &lt;swt&gt; to a select few who have earned it.   They are the Teachers of “Good” </a:t>
            </a:r>
          </a:p>
          <a:p>
            <a:r>
              <a:rPr lang="en-US" sz="1600" dirty="0" smtClean="0">
                <a:solidFill>
                  <a:schemeClr val="tx1"/>
                </a:solidFill>
              </a:rPr>
              <a:t>At least 52 weeks a year &lt;not counting the Eid Khutbas&gt; they are actively engaged Knowledge-Sharing.  This engagement is no different than a “Teacher-Taught’ relationship. </a:t>
            </a:r>
            <a:endParaRPr lang="en-US" sz="1600" i="1" dirty="0" smtClean="0">
              <a:solidFill>
                <a:schemeClr val="tx1"/>
              </a:solidFill>
            </a:endParaRPr>
          </a:p>
          <a:p>
            <a:r>
              <a:rPr lang="en-US" sz="1600" dirty="0" smtClean="0">
                <a:solidFill>
                  <a:schemeClr val="tx1"/>
                </a:solidFill>
              </a:rPr>
              <a:t>As Teachers, the Khateebs, help their students &lt; congregation &gt; in understanding the commandments of Allah &lt;swt&gt; and the practices of Prophet Mohammad &lt;pbuh&gt;</a:t>
            </a:r>
          </a:p>
          <a:p>
            <a:pPr lvl="1"/>
            <a:r>
              <a:rPr lang="en-US" sz="1600" dirty="0" smtClean="0">
                <a:solidFill>
                  <a:schemeClr val="tx1"/>
                </a:solidFill>
              </a:rPr>
              <a:t>Articulating the actions of Prophet Mohammad </a:t>
            </a:r>
            <a:r>
              <a:rPr lang="en-US" sz="1600" i="1" dirty="0" smtClean="0">
                <a:solidFill>
                  <a:schemeClr val="tx1"/>
                </a:solidFill>
              </a:rPr>
              <a:t>&lt;pbuh&gt; </a:t>
            </a:r>
            <a:r>
              <a:rPr lang="en-US" sz="1600" dirty="0" smtClean="0">
                <a:solidFill>
                  <a:schemeClr val="tx1"/>
                </a:solidFill>
              </a:rPr>
              <a:t>as they relate to the Quranic verses</a:t>
            </a:r>
          </a:p>
          <a:p>
            <a:pPr lvl="2"/>
            <a:r>
              <a:rPr lang="en-US" sz="1600" dirty="0" smtClean="0">
                <a:solidFill>
                  <a:schemeClr val="tx1"/>
                </a:solidFill>
              </a:rPr>
              <a:t>When, where and how these “Ahkamaats” were  followed  … and how they can adopt it</a:t>
            </a:r>
          </a:p>
          <a:p>
            <a:pPr lvl="2"/>
            <a:r>
              <a:rPr lang="en-US" sz="1600" dirty="0" smtClean="0">
                <a:solidFill>
                  <a:schemeClr val="tx1"/>
                </a:solidFill>
              </a:rPr>
              <a:t>In short, emphasize “what’s in it for them --- “the Audience”</a:t>
            </a:r>
          </a:p>
          <a:p>
            <a:r>
              <a:rPr lang="en-US" sz="1600" dirty="0" smtClean="0">
                <a:solidFill>
                  <a:schemeClr val="tx1"/>
                </a:solidFill>
              </a:rPr>
              <a:t>Explaining in present-day terms is important, if actions are to follow</a:t>
            </a:r>
          </a:p>
          <a:p>
            <a:r>
              <a:rPr lang="en-US" sz="1600" dirty="0" smtClean="0">
                <a:solidFill>
                  <a:schemeClr val="tx1"/>
                </a:solidFill>
              </a:rPr>
              <a:t>If they, the ‘Taught’, comprehend, remember &amp; adapt these nuggets of wisdom, they in turn will also share these with their family/friends ….  Now, YOU have succeeded.  JAK . </a:t>
            </a:r>
          </a:p>
          <a:p>
            <a:pPr lvl="1"/>
            <a:r>
              <a:rPr lang="en-US" sz="1600" dirty="0" smtClean="0">
                <a:solidFill>
                  <a:schemeClr val="tx1"/>
                </a:solidFill>
              </a:rPr>
              <a:t>The audience will link </a:t>
            </a:r>
            <a:r>
              <a:rPr lang="en-US" sz="1600" u="sng" dirty="0" smtClean="0">
                <a:solidFill>
                  <a:schemeClr val="tx1"/>
                </a:solidFill>
              </a:rPr>
              <a:t>you</a:t>
            </a:r>
            <a:r>
              <a:rPr lang="en-US" sz="1600" dirty="0" smtClean="0">
                <a:solidFill>
                  <a:schemeClr val="tx1"/>
                </a:solidFill>
              </a:rPr>
              <a:t> with that message/guidance each time they follow. </a:t>
            </a:r>
            <a:r>
              <a:rPr lang="en-US" sz="1600" dirty="0">
                <a:solidFill>
                  <a:schemeClr val="tx1"/>
                </a:solidFill>
              </a:rPr>
              <a:t>It is a </a:t>
            </a:r>
            <a:r>
              <a:rPr lang="en-US" sz="1600" i="1" dirty="0" err="1" smtClean="0">
                <a:solidFill>
                  <a:schemeClr val="tx1"/>
                </a:solidFill>
              </a:rPr>
              <a:t>Tha</a:t>
            </a:r>
            <a:r>
              <a:rPr lang="en-US" sz="1600" i="1" dirty="0" err="1" smtClean="0">
                <a:solidFill>
                  <a:schemeClr val="tx1"/>
                </a:solidFill>
              </a:rPr>
              <a:t>wab</a:t>
            </a:r>
            <a:r>
              <a:rPr lang="en-US" sz="1600" i="1" dirty="0" smtClean="0">
                <a:solidFill>
                  <a:schemeClr val="tx1"/>
                </a:solidFill>
              </a:rPr>
              <a:t>-e-</a:t>
            </a:r>
            <a:r>
              <a:rPr lang="en-US" sz="1600" i="1" dirty="0" err="1" smtClean="0">
                <a:solidFill>
                  <a:schemeClr val="tx1"/>
                </a:solidFill>
              </a:rPr>
              <a:t>Jaria</a:t>
            </a:r>
            <a:r>
              <a:rPr lang="en-US" sz="1600" i="1" dirty="0" smtClean="0">
                <a:solidFill>
                  <a:schemeClr val="tx1"/>
                </a:solidFill>
              </a:rPr>
              <a:t> (</a:t>
            </a:r>
            <a:r>
              <a:rPr lang="en-US" sz="1600" i="1" dirty="0" smtClean="0">
                <a:solidFill>
                  <a:schemeClr val="tx1"/>
                </a:solidFill>
              </a:rPr>
              <a:t>a continuing source of spiritual rewards) </a:t>
            </a:r>
            <a:r>
              <a:rPr lang="en-US" sz="1600" dirty="0" smtClean="0">
                <a:solidFill>
                  <a:schemeClr val="tx1"/>
                </a:solidFill>
              </a:rPr>
              <a:t>for </a:t>
            </a:r>
            <a:r>
              <a:rPr lang="en-US" sz="1600" dirty="0" smtClean="0">
                <a:solidFill>
                  <a:schemeClr val="tx1"/>
                </a:solidFill>
              </a:rPr>
              <a:t>the Khateebs!</a:t>
            </a:r>
            <a:endParaRPr lang="en-US" sz="1600" dirty="0">
              <a:solidFill>
                <a:schemeClr val="tx1"/>
              </a:solidFill>
            </a:endParaRPr>
          </a:p>
          <a:p>
            <a:pPr lvl="1"/>
            <a:endParaRPr lang="en-US" sz="1600" dirty="0">
              <a:solidFill>
                <a:schemeClr val="tx1"/>
              </a:solidFill>
            </a:endParaRPr>
          </a:p>
        </p:txBody>
      </p:sp>
    </p:spTree>
    <p:extLst>
      <p:ext uri="{BB962C8B-B14F-4D97-AF65-F5344CB8AC3E}">
        <p14:creationId xmlns:p14="http://schemas.microsoft.com/office/powerpoint/2010/main" xmlns="" val="3962827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417" y="174719"/>
            <a:ext cx="9905998" cy="1478570"/>
          </a:xfrm>
        </p:spPr>
        <p:txBody>
          <a:bodyPr>
            <a:noAutofit/>
          </a:bodyPr>
          <a:lstStyle/>
          <a:p>
            <a:r>
              <a:rPr lang="en-US" dirty="0" smtClean="0"/>
              <a:t>The Problem …  </a:t>
            </a:r>
            <a:endParaRPr lang="en-US" dirty="0"/>
          </a:p>
        </p:txBody>
      </p:sp>
      <p:sp>
        <p:nvSpPr>
          <p:cNvPr id="3" name="Content Placeholder 2"/>
          <p:cNvSpPr>
            <a:spLocks noGrp="1"/>
          </p:cNvSpPr>
          <p:nvPr>
            <p:ph idx="1"/>
          </p:nvPr>
        </p:nvSpPr>
        <p:spPr>
          <a:xfrm>
            <a:off x="458831" y="1747211"/>
            <a:ext cx="9905999" cy="4208978"/>
          </a:xfrm>
        </p:spPr>
        <p:txBody>
          <a:bodyPr>
            <a:normAutofit/>
          </a:bodyPr>
          <a:lstStyle/>
          <a:p>
            <a:r>
              <a:rPr lang="en-US" sz="3600" dirty="0">
                <a:solidFill>
                  <a:schemeClr val="tx1"/>
                </a:solidFill>
                <a:cs typeface="Aharoni" panose="02010803020104030203" pitchFamily="2" charset="-79"/>
              </a:rPr>
              <a:t>Attendees fail to recall </a:t>
            </a:r>
            <a:r>
              <a:rPr lang="en-US" sz="3600" dirty="0" smtClean="0">
                <a:solidFill>
                  <a:schemeClr val="tx1"/>
                </a:solidFill>
                <a:cs typeface="Aharoni" panose="02010803020104030203" pitchFamily="2" charset="-79"/>
              </a:rPr>
              <a:t>the …</a:t>
            </a:r>
          </a:p>
          <a:p>
            <a:pPr lvl="2"/>
            <a:r>
              <a:rPr lang="en-US" sz="3200" dirty="0" smtClean="0">
                <a:solidFill>
                  <a:schemeClr val="tx1"/>
                </a:solidFill>
                <a:cs typeface="Aharoni" panose="02010803020104030203" pitchFamily="2" charset="-79"/>
              </a:rPr>
              <a:t>Topic/Theme </a:t>
            </a:r>
            <a:r>
              <a:rPr lang="en-US" sz="3200" dirty="0">
                <a:solidFill>
                  <a:schemeClr val="tx1"/>
                </a:solidFill>
                <a:cs typeface="Aharoni" panose="02010803020104030203" pitchFamily="2" charset="-79"/>
              </a:rPr>
              <a:t>of the </a:t>
            </a:r>
            <a:r>
              <a:rPr lang="en-US" sz="3200" dirty="0" smtClean="0">
                <a:solidFill>
                  <a:schemeClr val="tx1"/>
                </a:solidFill>
                <a:cs typeface="Aharoni" panose="02010803020104030203" pitchFamily="2" charset="-79"/>
              </a:rPr>
              <a:t>last Khutbah</a:t>
            </a:r>
          </a:p>
          <a:p>
            <a:pPr marL="982980" lvl="3">
              <a:buClr>
                <a:schemeClr val="accent1"/>
              </a:buClr>
            </a:pPr>
            <a:r>
              <a:rPr lang="en-US" sz="3200" dirty="0" smtClean="0">
                <a:solidFill>
                  <a:schemeClr val="tx1"/>
                </a:solidFill>
                <a:cs typeface="Aharoni" panose="02010803020104030203" pitchFamily="2" charset="-79"/>
              </a:rPr>
              <a:t>References </a:t>
            </a:r>
            <a:r>
              <a:rPr lang="en-US" sz="3200" dirty="0">
                <a:solidFill>
                  <a:schemeClr val="tx1"/>
                </a:solidFill>
                <a:cs typeface="Aharoni" panose="02010803020104030203" pitchFamily="2" charset="-79"/>
              </a:rPr>
              <a:t>to verses in the Quran </a:t>
            </a:r>
          </a:p>
          <a:p>
            <a:pPr marL="982980" lvl="3">
              <a:buClr>
                <a:schemeClr val="accent1"/>
              </a:buClr>
            </a:pPr>
            <a:r>
              <a:rPr lang="en-US" sz="3200" dirty="0" smtClean="0">
                <a:solidFill>
                  <a:schemeClr val="tx1"/>
                </a:solidFill>
                <a:cs typeface="Aharoni" panose="02010803020104030203" pitchFamily="2" charset="-79"/>
              </a:rPr>
              <a:t>Examples </a:t>
            </a:r>
            <a:r>
              <a:rPr lang="en-US" sz="3200" dirty="0">
                <a:solidFill>
                  <a:schemeClr val="tx1"/>
                </a:solidFill>
                <a:cs typeface="Aharoni" panose="02010803020104030203" pitchFamily="2" charset="-79"/>
              </a:rPr>
              <a:t>from the </a:t>
            </a:r>
            <a:r>
              <a:rPr lang="en-US" sz="3200" dirty="0" smtClean="0">
                <a:solidFill>
                  <a:schemeClr val="tx1"/>
                </a:solidFill>
                <a:cs typeface="Aharoni" panose="02010803020104030203" pitchFamily="2" charset="-79"/>
              </a:rPr>
              <a:t>Hadith</a:t>
            </a:r>
          </a:p>
          <a:p>
            <a:pPr marL="982980" lvl="3">
              <a:buClr>
                <a:schemeClr val="accent1"/>
              </a:buClr>
            </a:pPr>
            <a:r>
              <a:rPr lang="en-US" sz="3200" dirty="0">
                <a:solidFill>
                  <a:schemeClr val="tx1"/>
                </a:solidFill>
                <a:cs typeface="Aharoni" panose="02010803020104030203" pitchFamily="2" charset="-79"/>
              </a:rPr>
              <a:t> </a:t>
            </a:r>
            <a:r>
              <a:rPr lang="en-US" sz="3200" dirty="0" smtClean="0">
                <a:solidFill>
                  <a:schemeClr val="tx1"/>
                </a:solidFill>
                <a:cs typeface="Aharoni" panose="02010803020104030203" pitchFamily="2" charset="-79"/>
              </a:rPr>
              <a:t>Even the name of the Khateeb</a:t>
            </a:r>
            <a:endParaRPr lang="en-US" sz="3200" dirty="0">
              <a:solidFill>
                <a:schemeClr val="tx1"/>
              </a:solidFill>
              <a:cs typeface="Aharoni" panose="02010803020104030203" pitchFamily="2" charset="-79"/>
            </a:endParaRPr>
          </a:p>
          <a:p>
            <a:endParaRPr lang="en-US" sz="3200" dirty="0"/>
          </a:p>
        </p:txBody>
      </p:sp>
    </p:spTree>
    <p:extLst>
      <p:ext uri="{BB962C8B-B14F-4D97-AF65-F5344CB8AC3E}">
        <p14:creationId xmlns:p14="http://schemas.microsoft.com/office/powerpoint/2010/main" xmlns="" val="3451712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 REMAINS…</a:t>
            </a:r>
            <a:endParaRPr lang="en-US" dirty="0"/>
          </a:p>
        </p:txBody>
      </p:sp>
      <p:sp>
        <p:nvSpPr>
          <p:cNvPr id="3" name="Content Placeholder 2"/>
          <p:cNvSpPr>
            <a:spLocks noGrp="1"/>
          </p:cNvSpPr>
          <p:nvPr>
            <p:ph idx="1"/>
          </p:nvPr>
        </p:nvSpPr>
        <p:spPr>
          <a:xfrm>
            <a:off x="22580" y="1756063"/>
            <a:ext cx="12105409" cy="3979719"/>
          </a:xfrm>
        </p:spPr>
        <p:txBody>
          <a:bodyPr>
            <a:noAutofit/>
          </a:bodyPr>
          <a:lstStyle/>
          <a:p>
            <a:pPr marL="114300" indent="0" algn="ctr">
              <a:buNone/>
            </a:pPr>
            <a:r>
              <a:rPr lang="en-US" sz="2800" dirty="0" smtClean="0">
                <a:latin typeface="GOTHIC"/>
              </a:rPr>
              <a:t>DID </a:t>
            </a:r>
            <a:r>
              <a:rPr lang="en-US" sz="2800" dirty="0" smtClean="0">
                <a:latin typeface="GOTHIC"/>
                <a:cs typeface="Aharoni" panose="02010803020104030203" pitchFamily="2" charset="-79"/>
              </a:rPr>
              <a:t>YOU</a:t>
            </a:r>
            <a:r>
              <a:rPr lang="en-US" sz="2800" dirty="0" smtClean="0">
                <a:latin typeface="GOTHIC"/>
              </a:rPr>
              <a:t> LECTURE TO FULFILL AN OBLIGATION ?</a:t>
            </a:r>
          </a:p>
          <a:p>
            <a:pPr marL="114300" indent="0" algn="ctr">
              <a:buNone/>
            </a:pPr>
            <a:r>
              <a:rPr lang="en-US" sz="2800" b="1" dirty="0" smtClean="0">
                <a:latin typeface="GOTHIC"/>
                <a:cs typeface="Aharoni" panose="02010803020104030203" pitchFamily="2" charset="-79"/>
              </a:rPr>
              <a:t>OR</a:t>
            </a:r>
            <a:r>
              <a:rPr lang="en-US" sz="2800" dirty="0" smtClean="0">
                <a:latin typeface="GOTHIC"/>
              </a:rPr>
              <a:t> …</a:t>
            </a:r>
          </a:p>
          <a:p>
            <a:pPr marL="114300" indent="0" algn="ctr">
              <a:buNone/>
            </a:pPr>
            <a:r>
              <a:rPr lang="en-US" sz="2800" dirty="0" smtClean="0">
                <a:latin typeface="GOTHIC"/>
              </a:rPr>
              <a:t>DID YOU ACCOMPLISH THE OBJECTIVE</a:t>
            </a:r>
            <a:r>
              <a:rPr lang="en-US" sz="2800" dirty="0" smtClean="0"/>
              <a:t>…</a:t>
            </a:r>
            <a:r>
              <a:rPr lang="en-US" sz="2800" dirty="0">
                <a:latin typeface="GOTHIC"/>
              </a:rPr>
              <a:t> ?</a:t>
            </a:r>
            <a:r>
              <a:rPr lang="en-US" sz="2800" dirty="0" smtClean="0"/>
              <a:t> </a:t>
            </a:r>
          </a:p>
          <a:p>
            <a:pPr marL="114300" indent="0" algn="ctr">
              <a:buNone/>
            </a:pPr>
            <a:endParaRPr lang="en-US" sz="3600" dirty="0" smtClean="0"/>
          </a:p>
          <a:p>
            <a:pPr marL="114300" indent="0" algn="ctr">
              <a:buNone/>
            </a:pPr>
            <a:r>
              <a:rPr lang="en-US" sz="3600" b="1" i="1" dirty="0" smtClean="0">
                <a:latin typeface="GOTHIC"/>
              </a:rPr>
              <a:t> </a:t>
            </a:r>
            <a:r>
              <a:rPr lang="en-US" sz="3600" b="1" dirty="0" smtClean="0">
                <a:latin typeface="GOTHIC"/>
              </a:rPr>
              <a:t>KNOWLEDGE-SHARING OCCURS WHEN </a:t>
            </a:r>
          </a:p>
          <a:p>
            <a:pPr marL="114300" indent="0" algn="ctr">
              <a:buNone/>
            </a:pPr>
            <a:r>
              <a:rPr lang="en-US" sz="3600" b="1" dirty="0" smtClean="0">
                <a:latin typeface="GOTHIC"/>
              </a:rPr>
              <a:t>YOU COMMUNICATE</a:t>
            </a:r>
            <a:endParaRPr lang="en-US" sz="3600" b="1" i="1" dirty="0" smtClean="0">
              <a:latin typeface="GOTHIC"/>
            </a:endParaRPr>
          </a:p>
        </p:txBody>
      </p:sp>
    </p:spTree>
    <p:extLst>
      <p:ext uri="{BB962C8B-B14F-4D97-AF65-F5344CB8AC3E}">
        <p14:creationId xmlns:p14="http://schemas.microsoft.com/office/powerpoint/2010/main" xmlns="" val="1348004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516" y="523858"/>
            <a:ext cx="9905998" cy="823783"/>
          </a:xfrm>
        </p:spPr>
        <p:txBody>
          <a:bodyPr>
            <a:noAutofit/>
          </a:bodyPr>
          <a:lstStyle/>
          <a:p>
            <a:pPr>
              <a:spcBef>
                <a:spcPct val="20000"/>
              </a:spcBef>
              <a:buClr>
                <a:schemeClr val="accent1"/>
              </a:buClr>
            </a:pPr>
            <a:r>
              <a:rPr lang="en-US" dirty="0"/>
              <a:t>Communicate</a:t>
            </a:r>
          </a:p>
        </p:txBody>
      </p:sp>
      <p:sp>
        <p:nvSpPr>
          <p:cNvPr id="3" name="Content Placeholder 2"/>
          <p:cNvSpPr>
            <a:spLocks noGrp="1"/>
          </p:cNvSpPr>
          <p:nvPr>
            <p:ph idx="1"/>
          </p:nvPr>
        </p:nvSpPr>
        <p:spPr>
          <a:xfrm>
            <a:off x="402958" y="1717591"/>
            <a:ext cx="11467071" cy="5140409"/>
          </a:xfrm>
        </p:spPr>
        <p:txBody>
          <a:bodyPr>
            <a:noAutofit/>
          </a:bodyPr>
          <a:lstStyle/>
          <a:p>
            <a:r>
              <a:rPr lang="en-US" dirty="0" smtClean="0">
                <a:solidFill>
                  <a:schemeClr val="tx1"/>
                </a:solidFill>
              </a:rPr>
              <a:t>For communication to be effective, FOCUS on at least three aspects remains essential</a:t>
            </a:r>
          </a:p>
          <a:p>
            <a:pPr lvl="1"/>
            <a:r>
              <a:rPr lang="en-US" dirty="0" smtClean="0">
                <a:solidFill>
                  <a:schemeClr val="tx1"/>
                </a:solidFill>
              </a:rPr>
              <a:t>WHO</a:t>
            </a:r>
            <a:r>
              <a:rPr lang="en-US" sz="1800" dirty="0" smtClean="0">
                <a:solidFill>
                  <a:schemeClr val="tx1"/>
                </a:solidFill>
              </a:rPr>
              <a:t> </a:t>
            </a:r>
            <a:r>
              <a:rPr lang="en-US" dirty="0" smtClean="0">
                <a:solidFill>
                  <a:schemeClr val="tx1"/>
                </a:solidFill>
              </a:rPr>
              <a:t>are </a:t>
            </a:r>
            <a:r>
              <a:rPr lang="en-US" dirty="0">
                <a:solidFill>
                  <a:schemeClr val="tx1"/>
                </a:solidFill>
              </a:rPr>
              <a:t>in the </a:t>
            </a:r>
            <a:r>
              <a:rPr lang="en-US" dirty="0" smtClean="0">
                <a:solidFill>
                  <a:schemeClr val="tx1"/>
                </a:solidFill>
              </a:rPr>
              <a:t>Receivers?  </a:t>
            </a:r>
            <a:r>
              <a:rPr lang="en-US" sz="1800" dirty="0" smtClean="0">
                <a:solidFill>
                  <a:schemeClr val="tx1"/>
                </a:solidFill>
              </a:rPr>
              <a:t>			</a:t>
            </a:r>
            <a:r>
              <a:rPr lang="en-US" dirty="0" smtClean="0">
                <a:solidFill>
                  <a:schemeClr val="tx1"/>
                </a:solidFill>
              </a:rPr>
              <a:t>the MUQTADI – </a:t>
            </a:r>
            <a:r>
              <a:rPr lang="en-US" i="1" dirty="0" smtClean="0">
                <a:solidFill>
                  <a:schemeClr val="tx1"/>
                </a:solidFill>
              </a:rPr>
              <a:t>The “Receiver”</a:t>
            </a:r>
          </a:p>
          <a:p>
            <a:pPr lvl="1"/>
            <a:r>
              <a:rPr lang="en-US" dirty="0" smtClean="0">
                <a:solidFill>
                  <a:schemeClr val="tx1"/>
                </a:solidFill>
              </a:rPr>
              <a:t>WHAT </a:t>
            </a:r>
            <a:r>
              <a:rPr lang="en-US" dirty="0">
                <a:solidFill>
                  <a:schemeClr val="tx1"/>
                </a:solidFill>
              </a:rPr>
              <a:t>is the Message you trying to share? </a:t>
            </a:r>
            <a:r>
              <a:rPr lang="en-US" dirty="0" smtClean="0">
                <a:solidFill>
                  <a:schemeClr val="tx1"/>
                </a:solidFill>
              </a:rPr>
              <a:t>	</a:t>
            </a:r>
            <a:r>
              <a:rPr lang="en-US" sz="1800" dirty="0" smtClean="0">
                <a:solidFill>
                  <a:schemeClr val="tx1"/>
                </a:solidFill>
              </a:rPr>
              <a:t>the </a:t>
            </a:r>
            <a:r>
              <a:rPr lang="en-US" dirty="0">
                <a:solidFill>
                  <a:schemeClr val="tx1"/>
                </a:solidFill>
              </a:rPr>
              <a:t>KHUTBAH</a:t>
            </a:r>
            <a:r>
              <a:rPr lang="en-US" sz="1800" dirty="0">
                <a:solidFill>
                  <a:schemeClr val="tx1"/>
                </a:solidFill>
              </a:rPr>
              <a:t> – </a:t>
            </a:r>
            <a:r>
              <a:rPr lang="en-US" sz="1800" i="1" dirty="0">
                <a:solidFill>
                  <a:schemeClr val="tx1"/>
                </a:solidFill>
              </a:rPr>
              <a:t>The “</a:t>
            </a:r>
            <a:r>
              <a:rPr lang="en-US" sz="1800" i="1" dirty="0" smtClean="0">
                <a:solidFill>
                  <a:schemeClr val="tx1"/>
                </a:solidFill>
              </a:rPr>
              <a:t>Message”</a:t>
            </a:r>
          </a:p>
          <a:p>
            <a:pPr lvl="1"/>
            <a:r>
              <a:rPr lang="en-US" sz="2000" dirty="0" smtClean="0">
                <a:solidFill>
                  <a:schemeClr val="tx1"/>
                </a:solidFill>
              </a:rPr>
              <a:t>WHO </a:t>
            </a:r>
            <a:r>
              <a:rPr lang="en-US" sz="2000" dirty="0">
                <a:solidFill>
                  <a:schemeClr val="tx1"/>
                </a:solidFill>
              </a:rPr>
              <a:t>is disseminating the knowledge?	</a:t>
            </a:r>
            <a:r>
              <a:rPr lang="en-US" sz="2000" dirty="0" smtClean="0">
                <a:solidFill>
                  <a:schemeClr val="tx1"/>
                </a:solidFill>
              </a:rPr>
              <a:t> 	</a:t>
            </a:r>
            <a:r>
              <a:rPr lang="en-US" sz="1800" dirty="0" smtClean="0">
                <a:solidFill>
                  <a:schemeClr val="tx1"/>
                </a:solidFill>
              </a:rPr>
              <a:t>the </a:t>
            </a:r>
            <a:r>
              <a:rPr lang="en-US" dirty="0">
                <a:solidFill>
                  <a:schemeClr val="tx1"/>
                </a:solidFill>
              </a:rPr>
              <a:t>KHATEEB</a:t>
            </a:r>
            <a:r>
              <a:rPr lang="en-US" sz="1800" dirty="0">
                <a:solidFill>
                  <a:schemeClr val="tx1"/>
                </a:solidFill>
              </a:rPr>
              <a:t> – </a:t>
            </a:r>
            <a:r>
              <a:rPr lang="en-US" sz="1800" i="1" dirty="0">
                <a:solidFill>
                  <a:schemeClr val="tx1"/>
                </a:solidFill>
              </a:rPr>
              <a:t>the “Sender</a:t>
            </a:r>
            <a:r>
              <a:rPr lang="en-US" sz="1800" i="1" dirty="0" smtClean="0">
                <a:solidFill>
                  <a:schemeClr val="tx1"/>
                </a:solidFill>
              </a:rPr>
              <a:t>”</a:t>
            </a:r>
          </a:p>
          <a:p>
            <a:pPr marL="411480" lvl="1" indent="0">
              <a:buNone/>
            </a:pPr>
            <a:endParaRPr lang="en-US" sz="1800" dirty="0">
              <a:solidFill>
                <a:schemeClr val="tx1"/>
              </a:solidFill>
            </a:endParaRPr>
          </a:p>
          <a:p>
            <a:r>
              <a:rPr lang="en-US" dirty="0" smtClean="0">
                <a:solidFill>
                  <a:schemeClr val="tx1"/>
                </a:solidFill>
              </a:rPr>
              <a:t> </a:t>
            </a:r>
            <a:r>
              <a:rPr lang="en-US" dirty="0">
                <a:solidFill>
                  <a:schemeClr val="tx1"/>
                </a:solidFill>
              </a:rPr>
              <a:t>How can you ensure </a:t>
            </a:r>
            <a:r>
              <a:rPr lang="en-US" dirty="0" smtClean="0">
                <a:solidFill>
                  <a:schemeClr val="tx1"/>
                </a:solidFill>
              </a:rPr>
              <a:t>that the </a:t>
            </a:r>
            <a:r>
              <a:rPr lang="en-US" dirty="0">
                <a:solidFill>
                  <a:schemeClr val="tx1"/>
                </a:solidFill>
              </a:rPr>
              <a:t>message was </a:t>
            </a:r>
            <a:r>
              <a:rPr lang="en-US" dirty="0" smtClean="0">
                <a:solidFill>
                  <a:schemeClr val="tx1"/>
                </a:solidFill>
              </a:rPr>
              <a:t>received?</a:t>
            </a:r>
          </a:p>
          <a:p>
            <a:pPr lvl="1"/>
            <a:r>
              <a:rPr lang="en-US" sz="1800" dirty="0" smtClean="0">
                <a:solidFill>
                  <a:schemeClr val="tx1"/>
                </a:solidFill>
              </a:rPr>
              <a:t>When the Muqtadi can </a:t>
            </a:r>
            <a:r>
              <a:rPr lang="en-US" sz="1800" dirty="0">
                <a:solidFill>
                  <a:schemeClr val="tx1"/>
                </a:solidFill>
              </a:rPr>
              <a:t>recall </a:t>
            </a:r>
            <a:r>
              <a:rPr lang="en-US" sz="1800" dirty="0" smtClean="0">
                <a:solidFill>
                  <a:schemeClr val="tx1"/>
                </a:solidFill>
              </a:rPr>
              <a:t>at least a few of the ‘key </a:t>
            </a:r>
            <a:r>
              <a:rPr lang="en-US" sz="1800" dirty="0">
                <a:solidFill>
                  <a:schemeClr val="tx1"/>
                </a:solidFill>
              </a:rPr>
              <a:t>nuggets’ from the </a:t>
            </a:r>
            <a:r>
              <a:rPr lang="en-US" sz="1800" dirty="0" smtClean="0">
                <a:solidFill>
                  <a:schemeClr val="tx1"/>
                </a:solidFill>
              </a:rPr>
              <a:t>Khutbah</a:t>
            </a:r>
          </a:p>
          <a:p>
            <a:pPr lvl="1"/>
            <a:r>
              <a:rPr lang="en-US" sz="1800" dirty="0" smtClean="0">
                <a:solidFill>
                  <a:schemeClr val="tx1"/>
                </a:solidFill>
              </a:rPr>
              <a:t>When they link the Sender with the Messages  when s/he recalls the message</a:t>
            </a:r>
            <a:endParaRPr lang="en-US" sz="1800" dirty="0">
              <a:solidFill>
                <a:schemeClr val="tx1"/>
              </a:solidFill>
            </a:endParaRPr>
          </a:p>
          <a:p>
            <a:pPr lvl="1"/>
            <a:r>
              <a:rPr lang="en-US" sz="1800" dirty="0" smtClean="0">
                <a:solidFill>
                  <a:schemeClr val="tx1"/>
                </a:solidFill>
              </a:rPr>
              <a:t>When changes occur in </a:t>
            </a:r>
            <a:r>
              <a:rPr lang="en-US" sz="1800" dirty="0">
                <a:solidFill>
                  <a:schemeClr val="tx1"/>
                </a:solidFill>
              </a:rPr>
              <a:t>the attitude/behavior/life-style of </a:t>
            </a:r>
            <a:r>
              <a:rPr lang="en-US" sz="1800" dirty="0" smtClean="0">
                <a:solidFill>
                  <a:schemeClr val="tx1"/>
                </a:solidFill>
              </a:rPr>
              <a:t>the Receiver</a:t>
            </a:r>
            <a:endParaRPr lang="en-US" sz="1800" dirty="0">
              <a:solidFill>
                <a:schemeClr val="tx1"/>
              </a:solidFill>
            </a:endParaRPr>
          </a:p>
          <a:p>
            <a:pPr lvl="1"/>
            <a:r>
              <a:rPr lang="en-US" sz="1800" dirty="0">
                <a:solidFill>
                  <a:schemeClr val="tx1"/>
                </a:solidFill>
              </a:rPr>
              <a:t> The Receiver’s eagerness to share the knowledge with others - </a:t>
            </a:r>
            <a:r>
              <a:rPr lang="en-US" sz="1800" i="1" dirty="0">
                <a:solidFill>
                  <a:schemeClr val="tx1"/>
                </a:solidFill>
              </a:rPr>
              <a:t>family &amp; </a:t>
            </a:r>
            <a:r>
              <a:rPr lang="en-US" sz="1800" i="1" dirty="0" smtClean="0">
                <a:solidFill>
                  <a:schemeClr val="tx1"/>
                </a:solidFill>
              </a:rPr>
              <a:t>friends</a:t>
            </a:r>
            <a:endParaRPr lang="en-US" sz="1800" dirty="0" smtClean="0">
              <a:solidFill>
                <a:schemeClr val="tx1"/>
              </a:solidFill>
            </a:endParaRPr>
          </a:p>
        </p:txBody>
      </p:sp>
    </p:spTree>
    <p:extLst>
      <p:ext uri="{BB962C8B-B14F-4D97-AF65-F5344CB8AC3E}">
        <p14:creationId xmlns:p14="http://schemas.microsoft.com/office/powerpoint/2010/main" xmlns="" val="1560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876" y="441579"/>
            <a:ext cx="9905998" cy="1053763"/>
          </a:xfrm>
        </p:spPr>
        <p:txBody>
          <a:bodyPr>
            <a:normAutofit/>
          </a:bodyPr>
          <a:lstStyle/>
          <a:p>
            <a:r>
              <a:rPr lang="en-US" dirty="0"/>
              <a:t>The “</a:t>
            </a:r>
            <a:r>
              <a:rPr lang="en-US" dirty="0" smtClean="0"/>
              <a:t>RECEIVER: Muqtadi” </a:t>
            </a:r>
            <a:endParaRPr lang="en-US" dirty="0"/>
          </a:p>
        </p:txBody>
      </p:sp>
      <p:sp>
        <p:nvSpPr>
          <p:cNvPr id="3" name="Content Placeholder 2"/>
          <p:cNvSpPr>
            <a:spLocks noGrp="1"/>
          </p:cNvSpPr>
          <p:nvPr>
            <p:ph idx="1"/>
          </p:nvPr>
        </p:nvSpPr>
        <p:spPr>
          <a:xfrm>
            <a:off x="410450" y="1765255"/>
            <a:ext cx="11399477" cy="4249179"/>
          </a:xfrm>
        </p:spPr>
        <p:txBody>
          <a:bodyPr>
            <a:noAutofit/>
          </a:bodyPr>
          <a:lstStyle/>
          <a:p>
            <a:r>
              <a:rPr lang="en-US" dirty="0">
                <a:solidFill>
                  <a:schemeClr val="tx1"/>
                </a:solidFill>
              </a:rPr>
              <a:t>Understand the make-up of the group with whom you are sharing knowledge.  This includes, but not limited to the …</a:t>
            </a:r>
          </a:p>
          <a:p>
            <a:pPr lvl="2"/>
            <a:r>
              <a:rPr lang="en-US" dirty="0" smtClean="0">
                <a:solidFill>
                  <a:schemeClr val="tx1"/>
                </a:solidFill>
              </a:rPr>
              <a:t>Composition of the Receiver – their age variation, </a:t>
            </a:r>
            <a:r>
              <a:rPr lang="en-US" dirty="0">
                <a:solidFill>
                  <a:schemeClr val="tx1"/>
                </a:solidFill>
              </a:rPr>
              <a:t>gender, ethnicity, etc.</a:t>
            </a:r>
          </a:p>
          <a:p>
            <a:pPr lvl="2"/>
            <a:r>
              <a:rPr lang="en-US" dirty="0">
                <a:solidFill>
                  <a:schemeClr val="tx1"/>
                </a:solidFill>
              </a:rPr>
              <a:t>Conviction level – are they </a:t>
            </a:r>
            <a:r>
              <a:rPr lang="en-US" dirty="0" smtClean="0">
                <a:solidFill>
                  <a:schemeClr val="tx1"/>
                </a:solidFill>
              </a:rPr>
              <a:t>there ‘only</a:t>
            </a:r>
            <a:r>
              <a:rPr lang="en-US" dirty="0">
                <a:solidFill>
                  <a:schemeClr val="tx1"/>
                </a:solidFill>
              </a:rPr>
              <a:t>’ </a:t>
            </a:r>
            <a:r>
              <a:rPr lang="en-US" dirty="0" smtClean="0">
                <a:solidFill>
                  <a:schemeClr val="tx1"/>
                </a:solidFill>
              </a:rPr>
              <a:t>the Jumah &lt;once a week &gt;   </a:t>
            </a:r>
            <a:r>
              <a:rPr lang="en-US" dirty="0">
                <a:solidFill>
                  <a:schemeClr val="tx1"/>
                </a:solidFill>
              </a:rPr>
              <a:t>or </a:t>
            </a:r>
            <a:r>
              <a:rPr lang="en-US" dirty="0" smtClean="0">
                <a:solidFill>
                  <a:schemeClr val="tx1"/>
                </a:solidFill>
              </a:rPr>
              <a:t>those attempt ‘regular</a:t>
            </a:r>
            <a:r>
              <a:rPr lang="en-US" dirty="0">
                <a:solidFill>
                  <a:schemeClr val="tx1"/>
                </a:solidFill>
              </a:rPr>
              <a:t>’ prayer </a:t>
            </a:r>
            <a:endParaRPr lang="en-US" dirty="0" smtClean="0">
              <a:solidFill>
                <a:schemeClr val="tx1"/>
              </a:solidFill>
            </a:endParaRPr>
          </a:p>
          <a:p>
            <a:pPr lvl="2"/>
            <a:r>
              <a:rPr lang="en-US" dirty="0" smtClean="0">
                <a:solidFill>
                  <a:schemeClr val="tx1"/>
                </a:solidFill>
              </a:rPr>
              <a:t>Education </a:t>
            </a:r>
            <a:r>
              <a:rPr lang="en-US" dirty="0">
                <a:solidFill>
                  <a:schemeClr val="tx1"/>
                </a:solidFill>
              </a:rPr>
              <a:t>level </a:t>
            </a:r>
            <a:r>
              <a:rPr lang="en-US" dirty="0" smtClean="0">
                <a:solidFill>
                  <a:schemeClr val="tx1"/>
                </a:solidFill>
              </a:rPr>
              <a:t>– their </a:t>
            </a:r>
            <a:r>
              <a:rPr lang="en-US" dirty="0">
                <a:solidFill>
                  <a:schemeClr val="tx1"/>
                </a:solidFill>
              </a:rPr>
              <a:t>ability to read/understand </a:t>
            </a:r>
            <a:r>
              <a:rPr lang="en-US" dirty="0" smtClean="0">
                <a:solidFill>
                  <a:schemeClr val="tx1"/>
                </a:solidFill>
              </a:rPr>
              <a:t>in Arabic</a:t>
            </a:r>
            <a:r>
              <a:rPr lang="en-US" dirty="0">
                <a:solidFill>
                  <a:schemeClr val="tx1"/>
                </a:solidFill>
              </a:rPr>
              <a:t>, </a:t>
            </a:r>
            <a:r>
              <a:rPr lang="en-US" dirty="0" smtClean="0">
                <a:solidFill>
                  <a:schemeClr val="tx1"/>
                </a:solidFill>
              </a:rPr>
              <a:t>English, their </a:t>
            </a:r>
            <a:r>
              <a:rPr lang="en-US" dirty="0">
                <a:solidFill>
                  <a:schemeClr val="tx1"/>
                </a:solidFill>
              </a:rPr>
              <a:t>own native language, etc.</a:t>
            </a:r>
          </a:p>
          <a:p>
            <a:pPr lvl="2"/>
            <a:r>
              <a:rPr lang="en-US" dirty="0">
                <a:solidFill>
                  <a:schemeClr val="tx1"/>
                </a:solidFill>
              </a:rPr>
              <a:t>Professional orientation – are they </a:t>
            </a:r>
            <a:r>
              <a:rPr lang="en-US" dirty="0" smtClean="0">
                <a:solidFill>
                  <a:schemeClr val="tx1"/>
                </a:solidFill>
              </a:rPr>
              <a:t>retired or working, employers or employees, office </a:t>
            </a:r>
            <a:r>
              <a:rPr lang="en-US" dirty="0">
                <a:solidFill>
                  <a:schemeClr val="tx1"/>
                </a:solidFill>
              </a:rPr>
              <a:t>workers, taxi drivers, students, etc. The amount of time for prayer </a:t>
            </a:r>
            <a:r>
              <a:rPr lang="en-US" dirty="0" smtClean="0">
                <a:solidFill>
                  <a:schemeClr val="tx1"/>
                </a:solidFill>
              </a:rPr>
              <a:t>by each may vary significantly</a:t>
            </a:r>
          </a:p>
          <a:p>
            <a:pPr lvl="2"/>
            <a:r>
              <a:rPr lang="en-US" dirty="0" smtClean="0">
                <a:solidFill>
                  <a:schemeClr val="tx1"/>
                </a:solidFill>
              </a:rPr>
              <a:t>Physical condition – how many are using “chairs”?, are there expectant mothers?, individuals recuperating from surgeries? etc.</a:t>
            </a:r>
          </a:p>
          <a:p>
            <a:pPr lvl="2"/>
            <a:r>
              <a:rPr lang="en-US" dirty="0" smtClean="0">
                <a:solidFill>
                  <a:schemeClr val="tx1"/>
                </a:solidFill>
              </a:rPr>
              <a:t>General </a:t>
            </a:r>
            <a:r>
              <a:rPr lang="en-US" dirty="0">
                <a:solidFill>
                  <a:schemeClr val="tx1"/>
                </a:solidFill>
              </a:rPr>
              <a:t>understanding of </a:t>
            </a:r>
            <a:r>
              <a:rPr lang="en-US" dirty="0" smtClean="0">
                <a:solidFill>
                  <a:schemeClr val="tx1"/>
                </a:solidFill>
              </a:rPr>
              <a:t>&lt; the level of &gt; Islam</a:t>
            </a:r>
            <a:endParaRPr lang="en-US" dirty="0">
              <a:solidFill>
                <a:schemeClr val="tx1"/>
              </a:solidFill>
            </a:endParaRPr>
          </a:p>
          <a:p>
            <a:pPr lvl="2"/>
            <a:endParaRPr lang="en-US" dirty="0">
              <a:solidFill>
                <a:schemeClr val="accent4"/>
              </a:solidFill>
            </a:endParaRPr>
          </a:p>
        </p:txBody>
      </p:sp>
    </p:spTree>
    <p:extLst>
      <p:ext uri="{BB962C8B-B14F-4D97-AF65-F5344CB8AC3E}">
        <p14:creationId xmlns:p14="http://schemas.microsoft.com/office/powerpoint/2010/main" xmlns="" val="35117395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158" y="416865"/>
            <a:ext cx="9905998" cy="1103190"/>
          </a:xfrm>
        </p:spPr>
        <p:txBody>
          <a:bodyPr>
            <a:normAutofit/>
          </a:bodyPr>
          <a:lstStyle/>
          <a:p>
            <a:r>
              <a:rPr lang="en-US" sz="5400" b="1" dirty="0" smtClean="0">
                <a:solidFill>
                  <a:srgbClr val="7030A0"/>
                </a:solidFill>
                <a:latin typeface="Aharoni" panose="02010803020104030203" pitchFamily="2" charset="-79"/>
                <a:cs typeface="Aharoni" panose="02010803020104030203" pitchFamily="2" charset="-79"/>
              </a:rPr>
              <a:t> </a:t>
            </a:r>
            <a:r>
              <a:rPr lang="en-US" dirty="0"/>
              <a:t>“</a:t>
            </a:r>
            <a:r>
              <a:rPr lang="en-US" dirty="0" smtClean="0"/>
              <a:t>messenger:  Khateeb”</a:t>
            </a:r>
            <a:endParaRPr lang="en-US" dirty="0"/>
          </a:p>
        </p:txBody>
      </p:sp>
      <p:sp>
        <p:nvSpPr>
          <p:cNvPr id="3" name="Content Placeholder 2"/>
          <p:cNvSpPr>
            <a:spLocks noGrp="1"/>
          </p:cNvSpPr>
          <p:nvPr>
            <p:ph idx="1"/>
          </p:nvPr>
        </p:nvSpPr>
        <p:spPr>
          <a:xfrm>
            <a:off x="457208" y="1894238"/>
            <a:ext cx="9905999" cy="3654507"/>
          </a:xfrm>
        </p:spPr>
        <p:txBody>
          <a:bodyPr>
            <a:normAutofit/>
          </a:bodyPr>
          <a:lstStyle/>
          <a:p>
            <a:r>
              <a:rPr lang="en-US" dirty="0">
                <a:solidFill>
                  <a:schemeClr val="tx1"/>
                </a:solidFill>
              </a:rPr>
              <a:t>Be aware of the verbal &amp; non-verbal messages… </a:t>
            </a:r>
            <a:r>
              <a:rPr lang="en-US" dirty="0" smtClean="0">
                <a:solidFill>
                  <a:schemeClr val="tx1"/>
                </a:solidFill>
              </a:rPr>
              <a:t>you send.  These include but it is not limited to -</a:t>
            </a:r>
          </a:p>
          <a:p>
            <a:endParaRPr lang="en-US" dirty="0">
              <a:solidFill>
                <a:schemeClr val="tx1"/>
              </a:solidFill>
            </a:endParaRPr>
          </a:p>
          <a:p>
            <a:pPr lvl="1"/>
            <a:r>
              <a:rPr lang="en-US" sz="2400" dirty="0" smtClean="0">
                <a:solidFill>
                  <a:schemeClr val="tx1"/>
                </a:solidFill>
              </a:rPr>
              <a:t>Appearance </a:t>
            </a:r>
            <a:r>
              <a:rPr lang="en-US" sz="2400" dirty="0">
                <a:solidFill>
                  <a:schemeClr val="tx1"/>
                </a:solidFill>
              </a:rPr>
              <a:t>… your  Presence, Personality, Demeanor, etc.  </a:t>
            </a:r>
          </a:p>
          <a:p>
            <a:pPr lvl="1"/>
            <a:r>
              <a:rPr lang="en-US" sz="2400" dirty="0" smtClean="0">
                <a:solidFill>
                  <a:schemeClr val="tx1"/>
                </a:solidFill>
              </a:rPr>
              <a:t>Arrive/Start </a:t>
            </a:r>
            <a:r>
              <a:rPr lang="en-US" sz="2400" dirty="0">
                <a:solidFill>
                  <a:schemeClr val="tx1"/>
                </a:solidFill>
              </a:rPr>
              <a:t>on time … do not keep the audience waiting</a:t>
            </a:r>
          </a:p>
          <a:p>
            <a:pPr lvl="1"/>
            <a:r>
              <a:rPr lang="en-US" sz="2400" dirty="0">
                <a:solidFill>
                  <a:schemeClr val="tx1"/>
                </a:solidFill>
              </a:rPr>
              <a:t>Complete on time …  those working are pressed for </a:t>
            </a:r>
            <a:r>
              <a:rPr lang="en-US" sz="2400" dirty="0" smtClean="0">
                <a:solidFill>
                  <a:schemeClr val="tx1"/>
                </a:solidFill>
              </a:rPr>
              <a:t>time  </a:t>
            </a:r>
          </a:p>
          <a:p>
            <a:pPr lvl="1"/>
            <a:r>
              <a:rPr lang="en-US" sz="2400" dirty="0">
                <a:solidFill>
                  <a:schemeClr val="tx1"/>
                </a:solidFill>
              </a:rPr>
              <a:t> </a:t>
            </a:r>
            <a:r>
              <a:rPr lang="en-US" sz="2400" dirty="0" smtClean="0">
                <a:solidFill>
                  <a:schemeClr val="tx1"/>
                </a:solidFill>
              </a:rPr>
              <a:t>Maintain eye contact on both sides of the aisle</a:t>
            </a:r>
          </a:p>
          <a:p>
            <a:pPr lvl="1"/>
            <a:r>
              <a:rPr lang="en-US" sz="2400" dirty="0">
                <a:solidFill>
                  <a:schemeClr val="tx1"/>
                </a:solidFill>
              </a:rPr>
              <a:t> </a:t>
            </a:r>
            <a:r>
              <a:rPr lang="en-US" sz="2400" dirty="0" smtClean="0">
                <a:solidFill>
                  <a:schemeClr val="tx1"/>
                </a:solidFill>
              </a:rPr>
              <a:t>Fluctuate the tone/pitch of the voice as appropriate</a:t>
            </a:r>
            <a:endParaRPr lang="en-US" sz="2400" dirty="0">
              <a:solidFill>
                <a:schemeClr val="tx1"/>
              </a:solidFill>
            </a:endParaRPr>
          </a:p>
          <a:p>
            <a:pPr lvl="1"/>
            <a:endParaRPr lang="en-US" sz="1400" i="1" dirty="0" smtClean="0"/>
          </a:p>
          <a:p>
            <a:endParaRPr lang="en-US" sz="1900" dirty="0"/>
          </a:p>
        </p:txBody>
      </p:sp>
    </p:spTree>
    <p:extLst>
      <p:ext uri="{BB962C8B-B14F-4D97-AF65-F5344CB8AC3E}">
        <p14:creationId xmlns:p14="http://schemas.microsoft.com/office/powerpoint/2010/main" xmlns="" val="20840065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3311</TotalTime>
  <Words>1903</Words>
  <Application>Microsoft Office PowerPoint</Application>
  <PresentationFormat>Custom</PresentationFormat>
  <Paragraphs>141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Apothecary</vt:lpstr>
      <vt:lpstr>Slide 1</vt:lpstr>
      <vt:lpstr>Communication is the essence of all relationships</vt:lpstr>
      <vt:lpstr>Preface</vt:lpstr>
      <vt:lpstr>BACKGROUND</vt:lpstr>
      <vt:lpstr>The Problem …  </vt:lpstr>
      <vt:lpstr>The question REMAINS…</vt:lpstr>
      <vt:lpstr>Communicate</vt:lpstr>
      <vt:lpstr>The “RECEIVER: Muqtadi” </vt:lpstr>
      <vt:lpstr> “messenger:  Khateeb”</vt:lpstr>
      <vt:lpstr> “The message: Khutbah”</vt:lpstr>
      <vt:lpstr>The SALAAT</vt:lpstr>
      <vt:lpstr>DUA… The Essence of Worship</vt:lpstr>
      <vt:lpstr>“Proposal  for  KHATEEBS”</vt:lpstr>
      <vt:lpstr>Establish a Website</vt:lpstr>
      <vt:lpstr>Khutbahs -Template Example suggestions – Required Metadata</vt:lpstr>
      <vt:lpstr>Sample TEMPLATE &lt; Example-1 &gt;</vt:lpstr>
      <vt:lpstr>Sample Template &lt; Example-2 &gt;</vt:lpstr>
      <vt:lpstr>Slide 18</vt:lpstr>
      <vt:lpstr>Suggestions : WRAP-UP</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Handbook for Khateebs &amp; Khutbas</dc:title>
  <dc:creator>Rahman Khan</dc:creator>
  <cp:lastModifiedBy>M A Gamiet</cp:lastModifiedBy>
  <cp:revision>367</cp:revision>
  <dcterms:created xsi:type="dcterms:W3CDTF">2014-11-03T15:28:55Z</dcterms:created>
  <dcterms:modified xsi:type="dcterms:W3CDTF">2015-05-13T22:45:28Z</dcterms:modified>
</cp:coreProperties>
</file>